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0"/>
  </p:notesMasterIdLst>
  <p:sldIdLst>
    <p:sldId id="256" r:id="rId2"/>
    <p:sldId id="257" r:id="rId3"/>
    <p:sldId id="271" r:id="rId4"/>
    <p:sldId id="258" r:id="rId5"/>
    <p:sldId id="261" r:id="rId6"/>
    <p:sldId id="262" r:id="rId7"/>
    <p:sldId id="264" r:id="rId8"/>
    <p:sldId id="263" r:id="rId9"/>
    <p:sldId id="275" r:id="rId10"/>
    <p:sldId id="272" r:id="rId11"/>
    <p:sldId id="273" r:id="rId12"/>
    <p:sldId id="274" r:id="rId13"/>
    <p:sldId id="276" r:id="rId14"/>
    <p:sldId id="277" r:id="rId15"/>
    <p:sldId id="285" r:id="rId16"/>
    <p:sldId id="287" r:id="rId17"/>
    <p:sldId id="28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8" r:id="rId26"/>
    <p:sldId id="290" r:id="rId27"/>
    <p:sldId id="291" r:id="rId28"/>
    <p:sldId id="292" r:id="rId29"/>
    <p:sldId id="293" r:id="rId30"/>
    <p:sldId id="294" r:id="rId31"/>
    <p:sldId id="302" r:id="rId32"/>
    <p:sldId id="303" r:id="rId33"/>
    <p:sldId id="304" r:id="rId34"/>
    <p:sldId id="306" r:id="rId35"/>
    <p:sldId id="307" r:id="rId36"/>
    <p:sldId id="308" r:id="rId37"/>
    <p:sldId id="309" r:id="rId38"/>
    <p:sldId id="311" r:id="rId39"/>
    <p:sldId id="312" r:id="rId40"/>
    <p:sldId id="295" r:id="rId41"/>
    <p:sldId id="296" r:id="rId42"/>
    <p:sldId id="314" r:id="rId43"/>
    <p:sldId id="313" r:id="rId44"/>
    <p:sldId id="297" r:id="rId45"/>
    <p:sldId id="298" r:id="rId46"/>
    <p:sldId id="299" r:id="rId47"/>
    <p:sldId id="300" r:id="rId48"/>
    <p:sldId id="301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30" r:id="rId64"/>
    <p:sldId id="333" r:id="rId65"/>
    <p:sldId id="331" r:id="rId66"/>
    <p:sldId id="332" r:id="rId67"/>
    <p:sldId id="339" r:id="rId68"/>
    <p:sldId id="340" r:id="rId69"/>
    <p:sldId id="338" r:id="rId70"/>
    <p:sldId id="334" r:id="rId71"/>
    <p:sldId id="335" r:id="rId72"/>
    <p:sldId id="336" r:id="rId73"/>
    <p:sldId id="344" r:id="rId74"/>
    <p:sldId id="345" r:id="rId75"/>
    <p:sldId id="346" r:id="rId76"/>
    <p:sldId id="337" r:id="rId77"/>
    <p:sldId id="341" r:id="rId78"/>
    <p:sldId id="342" r:id="rId79"/>
    <p:sldId id="343" r:id="rId80"/>
    <p:sldId id="329" r:id="rId81"/>
    <p:sldId id="351" r:id="rId82"/>
    <p:sldId id="352" r:id="rId83"/>
    <p:sldId id="350" r:id="rId84"/>
    <p:sldId id="347" r:id="rId85"/>
    <p:sldId id="348" r:id="rId86"/>
    <p:sldId id="356" r:id="rId87"/>
    <p:sldId id="353" r:id="rId88"/>
    <p:sldId id="354" r:id="rId89"/>
    <p:sldId id="357" r:id="rId90"/>
    <p:sldId id="355" r:id="rId91"/>
    <p:sldId id="358" r:id="rId92"/>
    <p:sldId id="359" r:id="rId93"/>
    <p:sldId id="360" r:id="rId94"/>
    <p:sldId id="362" r:id="rId95"/>
    <p:sldId id="361" r:id="rId96"/>
    <p:sldId id="349" r:id="rId97"/>
    <p:sldId id="363" r:id="rId98"/>
    <p:sldId id="365" r:id="rId99"/>
    <p:sldId id="364" r:id="rId100"/>
    <p:sldId id="366" r:id="rId101"/>
    <p:sldId id="367" r:id="rId102"/>
    <p:sldId id="370" r:id="rId103"/>
    <p:sldId id="371" r:id="rId104"/>
    <p:sldId id="368" r:id="rId105"/>
    <p:sldId id="369" r:id="rId106"/>
    <p:sldId id="372" r:id="rId107"/>
    <p:sldId id="259" r:id="rId108"/>
    <p:sldId id="267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7" autoAdjust="0"/>
    <p:restoredTop sz="94660"/>
  </p:normalViewPr>
  <p:slideViewPr>
    <p:cSldViewPr snapToGrid="0">
      <p:cViewPr>
        <p:scale>
          <a:sx n="75" d="100"/>
          <a:sy n="75" d="100"/>
        </p:scale>
        <p:origin x="-474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t>9/7/2021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rbilen.net/pdo-kullanimi/" TargetMode="External"/><Relationship Id="rId3" Type="http://schemas.openxmlformats.org/officeDocument/2006/relationships/hyperlink" Target="https://www.php.net/manual/tr/reserved.variables.cookies.php" TargetMode="External"/><Relationship Id="rId7" Type="http://schemas.openxmlformats.org/officeDocument/2006/relationships/hyperlink" Target="https://www.php.net/manual/tr/pdo.connections.php" TargetMode="External"/><Relationship Id="rId2" Type="http://schemas.openxmlformats.org/officeDocument/2006/relationships/hyperlink" Target="https://www.w3schools.com/php/php_cookies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azilimkodlama.com/php/php-pdo-kullanimi-ve-ornegi/" TargetMode="External"/><Relationship Id="rId11" Type="http://schemas.openxmlformats.org/officeDocument/2006/relationships/hyperlink" Target="http://youtube.com/bmdersleri" TargetMode="External"/><Relationship Id="rId5" Type="http://schemas.openxmlformats.org/officeDocument/2006/relationships/hyperlink" Target="https://www.phpr.org/php-mysql-baglantisi-yapmak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phpr.org/php-cookie-cerezler/" TargetMode="External"/><Relationship Id="rId9" Type="http://schemas.openxmlformats.org/officeDocument/2006/relationships/hyperlink" Target="https://www.youtube.com/channel/UCIdYgV-XFjv9q0IHtzUTtQw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channel/UCIdYgV-XFjv9q0IHtzUTtQ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http://youtube.com/bmdersleri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localhost/komsumarket/urunler-icecek-1?sayfa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=""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6666896" y="4997115"/>
            <a:ext cx="5190957" cy="16055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042" y="2478505"/>
            <a:ext cx="11794958" cy="998621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PHP ile E-Ticaret Sitesi ve </a:t>
            </a:r>
            <a:r>
              <a:rPr lang="tr-TR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Admin</a:t>
            </a:r>
            <a:r>
              <a:rPr lang="tr-T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Paneli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=""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7074568" y="5166613"/>
            <a:ext cx="5681813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b="1" dirty="0" smtClean="0">
                <a:solidFill>
                  <a:schemeClr val="tx1"/>
                </a:solidFill>
              </a:rPr>
              <a:t>Hatice Kübra İNCİR</a:t>
            </a:r>
            <a:endParaRPr lang="tr-TR" b="1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</a:t>
            </a:r>
            <a:r>
              <a:rPr lang="tr-TR" dirty="0" smtClean="0">
                <a:solidFill>
                  <a:schemeClr val="tx1"/>
                </a:solidFill>
              </a:rPr>
              <a:t>07/09/2021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pic>
        <p:nvPicPr>
          <p:cNvPr id="12" name="Picture 2" descr="What Is Real Artificial Intelligence: Characteristics of True AI ...">
            <a:extLst>
              <a:ext uri="{FF2B5EF4-FFF2-40B4-BE49-F238E27FC236}">
                <a16:creationId xmlns="" xmlns:a16="http://schemas.microsoft.com/office/drawing/2014/main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72" y="4319146"/>
            <a:ext cx="3492832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Resim 4">
            <a:hlinkClick r:id="rId3"/>
            <a:extLst>
              <a:ext uri="{FF2B5EF4-FFF2-40B4-BE49-F238E27FC236}">
                <a16:creationId xmlns="" xmlns:a16="http://schemas.microsoft.com/office/drawing/2014/main" id="{EED764AF-282C-4771-8AA0-42C0A63C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26" y="-111072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="" xmlns:a16="http://schemas.microsoft.com/office/drawing/2014/main" id="{1E4F3095-F1B4-404E-8096-C524CBBDD076}"/>
              </a:ext>
            </a:extLst>
          </p:cNvPr>
          <p:cNvSpPr/>
          <p:nvPr/>
        </p:nvSpPr>
        <p:spPr>
          <a:xfrm>
            <a:off x="510890" y="1335303"/>
            <a:ext cx="29169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6" descr="These are the Skills that You Need to Hone to Become a Software Engineer">
            <a:extLst>
              <a:ext uri="{FF2B5EF4-FFF2-40B4-BE49-F238E27FC236}">
                <a16:creationId xmlns="" xmlns:a16="http://schemas.microsoft.com/office/drawing/2014/main" id="{5D3FC272-08B1-4482-8241-96462223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27" y="193824"/>
            <a:ext cx="3154326" cy="177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Alt Başlık 2">
            <a:extLst>
              <a:ext uri="{FF2B5EF4-FFF2-40B4-BE49-F238E27FC236}">
                <a16:creationId xmlns="" xmlns:a16="http://schemas.microsoft.com/office/drawing/2014/main" id="{AFAC00CB-D72B-446D-8857-9E634BBB30B2}"/>
              </a:ext>
            </a:extLst>
          </p:cNvPr>
          <p:cNvSpPr txBox="1">
            <a:spLocks/>
          </p:cNvSpPr>
          <p:nvPr/>
        </p:nvSpPr>
        <p:spPr>
          <a:xfrm>
            <a:off x="3679991" y="588594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Sunucu Tabanlı Programlama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Kullanıcı Tablosu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06106" y="1312111"/>
            <a:ext cx="10392194" cy="2674686"/>
          </a:xfrm>
        </p:spPr>
        <p:txBody>
          <a:bodyPr/>
          <a:lstStyle/>
          <a:p>
            <a:pPr algn="just"/>
            <a:r>
              <a:rPr lang="tr-TR" dirty="0" smtClean="0"/>
              <a:t>‘</a:t>
            </a:r>
            <a:r>
              <a:rPr lang="tr-TR" dirty="0" err="1" smtClean="0"/>
              <a:t>kullanici</a:t>
            </a:r>
            <a:r>
              <a:rPr lang="tr-TR" dirty="0" smtClean="0"/>
              <a:t>’ </a:t>
            </a:r>
            <a:r>
              <a:rPr lang="tr-TR" dirty="0"/>
              <a:t>isimli tablo komşu market </a:t>
            </a:r>
            <a:r>
              <a:rPr lang="tr-TR" dirty="0" smtClean="0"/>
              <a:t>sitesine üye olan kullanıcıların bilgilerinin </a:t>
            </a:r>
            <a:r>
              <a:rPr lang="tr-TR" dirty="0"/>
              <a:t>bulunduğu tablodur.</a:t>
            </a:r>
          </a:p>
          <a:p>
            <a:pPr algn="just"/>
            <a:r>
              <a:rPr lang="tr-TR" dirty="0"/>
              <a:t>Tablo içerisinde </a:t>
            </a:r>
            <a:r>
              <a:rPr lang="tr-TR" dirty="0" smtClean="0"/>
              <a:t>kullanıcı </a:t>
            </a:r>
            <a:r>
              <a:rPr lang="tr-TR" dirty="0" err="1"/>
              <a:t>id</a:t>
            </a:r>
            <a:r>
              <a:rPr lang="tr-TR" dirty="0"/>
              <a:t>, </a:t>
            </a:r>
            <a:r>
              <a:rPr lang="tr-TR" dirty="0" smtClean="0"/>
              <a:t>kayıt zamanı, kullanıcı şifresi, ad </a:t>
            </a:r>
            <a:r>
              <a:rPr lang="tr-TR" dirty="0" err="1" smtClean="0"/>
              <a:t>soyad</a:t>
            </a:r>
            <a:r>
              <a:rPr lang="tr-TR" dirty="0" smtClean="0"/>
              <a:t>, adres, yetki, mail </a:t>
            </a:r>
            <a:r>
              <a:rPr lang="tr-TR" dirty="0" err="1" smtClean="0"/>
              <a:t>vb</a:t>
            </a:r>
            <a:r>
              <a:rPr lang="tr-TR" dirty="0" smtClean="0"/>
              <a:t> </a:t>
            </a:r>
            <a:r>
              <a:rPr lang="tr-TR" dirty="0"/>
              <a:t>bilgileri tutulmaktadır. </a:t>
            </a:r>
            <a:r>
              <a:rPr lang="tr-TR" dirty="0" smtClean="0"/>
              <a:t>Yetki kullanıcının </a:t>
            </a:r>
            <a:r>
              <a:rPr lang="tr-TR" dirty="0" err="1" smtClean="0"/>
              <a:t>admin</a:t>
            </a:r>
            <a:r>
              <a:rPr lang="tr-TR" dirty="0" smtClean="0"/>
              <a:t>(2) veya normal(1) kullanıcı olup olmadığının bilgisini </a:t>
            </a:r>
            <a:r>
              <a:rPr lang="tr-TR" dirty="0"/>
              <a:t>tutmaktadır.</a:t>
            </a:r>
          </a:p>
          <a:p>
            <a:pPr marL="0" indent="0" algn="just">
              <a:buNone/>
            </a:pPr>
            <a:r>
              <a:rPr lang="tr-TR" dirty="0"/>
              <a:t>Resimde </a:t>
            </a:r>
            <a:r>
              <a:rPr lang="tr-TR" dirty="0" err="1" smtClean="0"/>
              <a:t>kullanici</a:t>
            </a:r>
            <a:r>
              <a:rPr lang="tr-TR" dirty="0" smtClean="0"/>
              <a:t> tablosu </a:t>
            </a:r>
            <a:r>
              <a:rPr lang="tr-TR" dirty="0"/>
              <a:t>gösterilmektedir</a:t>
            </a:r>
            <a:r>
              <a:rPr lang="tr-TR" dirty="0" smtClean="0"/>
              <a:t>.</a:t>
            </a:r>
            <a:endParaRPr lang="en-US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47" y="3961397"/>
            <a:ext cx="114966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8952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56325" y="344710"/>
            <a:ext cx="9941975" cy="1280890"/>
          </a:xfrm>
        </p:spPr>
        <p:txBody>
          <a:bodyPr/>
          <a:lstStyle/>
          <a:p>
            <a:r>
              <a:rPr lang="tr-TR" dirty="0"/>
              <a:t>Komşu Market – Sepet </a:t>
            </a:r>
            <a:r>
              <a:rPr lang="tr-TR" dirty="0" smtClean="0"/>
              <a:t>Sayfası Alışverişi Bitir </a:t>
            </a:r>
            <a:r>
              <a:rPr lang="tr-TR" dirty="0"/>
              <a:t>K</a:t>
            </a:r>
            <a:r>
              <a:rPr lang="tr-TR" dirty="0" smtClean="0"/>
              <a:t>ısımı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78012" y="1659996"/>
            <a:ext cx="8915400" cy="3777622"/>
          </a:xfrm>
        </p:spPr>
        <p:txBody>
          <a:bodyPr/>
          <a:lstStyle/>
          <a:p>
            <a:r>
              <a:rPr lang="tr-TR" dirty="0" smtClean="0"/>
              <a:t>Alışverişi bitirmek isteyen kullanıcı ‘alışverişi bitir‘ isimli butona tıklayarak ödeme şeklini seçeceği sayfaya yönlendirilmektedir.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22" y="4305300"/>
            <a:ext cx="7831578" cy="226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2400300"/>
            <a:ext cx="4056769" cy="2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4647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89101" y="395510"/>
            <a:ext cx="9498012" cy="1280890"/>
          </a:xfrm>
        </p:spPr>
        <p:txBody>
          <a:bodyPr/>
          <a:lstStyle/>
          <a:p>
            <a:r>
              <a:rPr lang="tr-TR" dirty="0"/>
              <a:t>Komşu Market – Sepet Sayfası Alışverişi Bitir </a:t>
            </a:r>
            <a:r>
              <a:rPr lang="tr-TR" dirty="0" smtClean="0"/>
              <a:t>Kısımı 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73212" y="1892300"/>
            <a:ext cx="4708526" cy="3777622"/>
          </a:xfrm>
        </p:spPr>
        <p:txBody>
          <a:bodyPr/>
          <a:lstStyle/>
          <a:p>
            <a:r>
              <a:rPr lang="tr-TR" sz="2000" dirty="0" smtClean="0"/>
              <a:t>Kullanıcı ödeme </a:t>
            </a:r>
            <a:r>
              <a:rPr lang="tr-TR" sz="2000" dirty="0" err="1" smtClean="0"/>
              <a:t>şeklinide</a:t>
            </a:r>
            <a:r>
              <a:rPr lang="tr-TR" sz="2000" dirty="0" smtClean="0"/>
              <a:t> seçtikten sonra ‘alışverişi bitir’ butonuna tıkladıktan sonra ana sayfaya dönüş yapmaktadır. Ürünler ‘siparişler’ tablosuna eklenmektedir</a:t>
            </a:r>
            <a:r>
              <a:rPr lang="tr-TR" dirty="0" smtClean="0"/>
              <a:t>. </a:t>
            </a:r>
          </a:p>
          <a:p>
            <a:r>
              <a:rPr lang="tr-TR" dirty="0"/>
              <a:t>İşlem sonrası sayfa yönlendirmesi yapılmaktadır.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8" y="1474788"/>
            <a:ext cx="412432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25961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970625" y="4336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smtClean="0"/>
              <a:t>Siparişler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98612" y="1295400"/>
            <a:ext cx="8915400" cy="3777622"/>
          </a:xfrm>
        </p:spPr>
        <p:txBody>
          <a:bodyPr/>
          <a:lstStyle/>
          <a:p>
            <a:r>
              <a:rPr lang="tr-TR" dirty="0"/>
              <a:t>Sağ üst köşedeki açılır menüden </a:t>
            </a:r>
            <a:r>
              <a:rPr lang="tr-TR" dirty="0" smtClean="0"/>
              <a:t>‘alınan ürünler’ </a:t>
            </a:r>
            <a:r>
              <a:rPr lang="tr-TR" dirty="0"/>
              <a:t>butonu  sayesinde  sayfasına gidilmektedir.</a:t>
            </a:r>
            <a:endParaRPr lang="tr-TR" dirty="0" smtClean="0"/>
          </a:p>
          <a:p>
            <a:r>
              <a:rPr lang="tr-TR" dirty="0" smtClean="0"/>
              <a:t>Siparişler sayfası, kullanıcı siparişlerini güncellemek istediğinde kullandığı sayfadır.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2" y="2568832"/>
            <a:ext cx="7731125" cy="419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51163"/>
            <a:ext cx="1676400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8819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87501" y="433610"/>
            <a:ext cx="10134600" cy="1280890"/>
          </a:xfrm>
        </p:spPr>
        <p:txBody>
          <a:bodyPr/>
          <a:lstStyle/>
          <a:p>
            <a:r>
              <a:rPr lang="tr-TR" dirty="0"/>
              <a:t>Komşu Market – Siparişler </a:t>
            </a:r>
            <a:r>
              <a:rPr lang="tr-TR" dirty="0" smtClean="0"/>
              <a:t>Sayfası Kodlaması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70012" y="1397000"/>
            <a:ext cx="9424988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siparis</a:t>
            </a:r>
            <a:r>
              <a:rPr lang="tr-TR" dirty="0" smtClean="0"/>
              <a:t>’ ve ‘</a:t>
            </a:r>
            <a:r>
              <a:rPr lang="tr-TR" dirty="0" err="1" smtClean="0"/>
              <a:t>urunler</a:t>
            </a:r>
            <a:r>
              <a:rPr lang="tr-TR" dirty="0" smtClean="0"/>
              <a:t>’ </a:t>
            </a:r>
            <a:r>
              <a:rPr lang="tr-TR" dirty="0"/>
              <a:t>tablosundaki  bilgiler sayfadaki </a:t>
            </a:r>
            <a:r>
              <a:rPr lang="tr-TR" dirty="0" smtClean="0"/>
              <a:t>sorgular </a:t>
            </a:r>
            <a:r>
              <a:rPr lang="tr-TR" dirty="0"/>
              <a:t>ile </a:t>
            </a:r>
            <a:r>
              <a:rPr lang="tr-TR" dirty="0" smtClean="0"/>
              <a:t>getirilmektedir. İlgili </a:t>
            </a:r>
            <a:r>
              <a:rPr lang="tr-TR" dirty="0"/>
              <a:t>yerlerde kullanılmaktadır.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2106613"/>
            <a:ext cx="56578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4741863"/>
            <a:ext cx="60579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4612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05525" y="293910"/>
            <a:ext cx="10386475" cy="1280890"/>
          </a:xfrm>
        </p:spPr>
        <p:txBody>
          <a:bodyPr/>
          <a:lstStyle/>
          <a:p>
            <a:r>
              <a:rPr lang="tr-TR" dirty="0"/>
              <a:t>Komşu Market – Siparişler Sayfası Kodlaması Devamı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39912" y="1368739"/>
            <a:ext cx="8915400" cy="3777622"/>
          </a:xfrm>
        </p:spPr>
        <p:txBody>
          <a:bodyPr/>
          <a:lstStyle/>
          <a:p>
            <a:r>
              <a:rPr lang="tr-TR" dirty="0" smtClean="0"/>
              <a:t>Sipariş güncelle butonuna tıklandığında kullanıcı karşısına uyarı penceresi çıkmaktadır;</a:t>
            </a:r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Kapat seçilirse güncelleme yapılmadan kapatılır</a:t>
            </a:r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Sipariş </a:t>
            </a:r>
            <a:r>
              <a:rPr lang="tr-TR" dirty="0"/>
              <a:t>G</a:t>
            </a:r>
            <a:r>
              <a:rPr lang="tr-TR" dirty="0" smtClean="0"/>
              <a:t>üncelle seçilirse ‘</a:t>
            </a:r>
            <a:r>
              <a:rPr lang="tr-TR" dirty="0" err="1" smtClean="0"/>
              <a:t>siparisguncelle.php</a:t>
            </a:r>
            <a:r>
              <a:rPr lang="tr-TR" dirty="0" smtClean="0"/>
              <a:t>’ sayfasına yönlendirme yapılmaktadır.</a:t>
            </a:r>
          </a:p>
          <a:p>
            <a:pPr>
              <a:buFont typeface="Wingdings" pitchFamily="2" charset="2"/>
              <a:buChar char="§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1" y="3198382"/>
            <a:ext cx="4305301" cy="16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4272008"/>
            <a:ext cx="6491287" cy="2225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93148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15025" y="420910"/>
            <a:ext cx="10754775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smtClean="0"/>
              <a:t>Sipariş Güncelle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25612" y="1397000"/>
            <a:ext cx="8915400" cy="3777622"/>
          </a:xfrm>
        </p:spPr>
        <p:txBody>
          <a:bodyPr/>
          <a:lstStyle/>
          <a:p>
            <a:r>
              <a:rPr lang="tr-TR" dirty="0" smtClean="0"/>
              <a:t>Sipariş güncelle sayfası kullanıcının sipariş verdiği ürünlerin adetlerinde arttırma veya azaltma yapabilmeleri için oluşturulmuştur.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0" y="2257243"/>
            <a:ext cx="4400550" cy="4234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2476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825" y="332010"/>
            <a:ext cx="9916575" cy="1280890"/>
          </a:xfrm>
        </p:spPr>
        <p:txBody>
          <a:bodyPr/>
          <a:lstStyle/>
          <a:p>
            <a:r>
              <a:rPr lang="tr-TR" dirty="0"/>
              <a:t>Komşu Market – Sipariş Güncelle </a:t>
            </a:r>
            <a:r>
              <a:rPr lang="tr-TR" dirty="0" smtClean="0"/>
              <a:t>Sayfası 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12912" y="1549400"/>
            <a:ext cx="8915400" cy="3777622"/>
          </a:xfrm>
        </p:spPr>
        <p:txBody>
          <a:bodyPr/>
          <a:lstStyle/>
          <a:p>
            <a:r>
              <a:rPr lang="tr-TR" dirty="0" smtClean="0"/>
              <a:t>Kullanıcıdan alınan yeni değerler ‘</a:t>
            </a:r>
            <a:r>
              <a:rPr lang="tr-TR" dirty="0" err="1" smtClean="0"/>
              <a:t>siparisguncelle</a:t>
            </a:r>
            <a:r>
              <a:rPr lang="tr-TR" dirty="0" smtClean="0"/>
              <a:t>’ işlemi ile </a:t>
            </a:r>
            <a:r>
              <a:rPr lang="tr-TR" dirty="0" err="1" smtClean="0"/>
              <a:t>veritabanında</a:t>
            </a:r>
            <a:r>
              <a:rPr lang="tr-TR" dirty="0" smtClean="0"/>
              <a:t> </a:t>
            </a:r>
            <a:r>
              <a:rPr lang="tr-TR" dirty="0" err="1" smtClean="0"/>
              <a:t>degerleri</a:t>
            </a:r>
            <a:r>
              <a:rPr lang="tr-TR" dirty="0" smtClean="0"/>
              <a:t> güncellenir.</a:t>
            </a:r>
          </a:p>
          <a:p>
            <a:r>
              <a:rPr lang="tr-TR" dirty="0"/>
              <a:t>İşlem sonrası sayfa yönlendirmesi yapılmaktadır.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767012"/>
            <a:ext cx="615315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3" y="2767012"/>
            <a:ext cx="4219575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03277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6380" y="1576136"/>
            <a:ext cx="8915400" cy="4680000"/>
          </a:xfrm>
        </p:spPr>
        <p:txBody>
          <a:bodyPr>
            <a:normAutofit/>
          </a:bodyPr>
          <a:lstStyle/>
          <a:p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www.w3schools.com/php/php_cookies.asp</a:t>
            </a:r>
            <a:endParaRPr lang="tr-TR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www.php.net/manual/tr/reserved.variables.cookies.php</a:t>
            </a:r>
            <a:endParaRPr lang="tr-TR" dirty="0" smtClean="0"/>
          </a:p>
          <a:p>
            <a:r>
              <a:rPr lang="en-US" dirty="0">
                <a:hlinkClick r:id="rId4"/>
              </a:rPr>
              <a:t>https://www.phpr.org/php-cookie-cerezler</a:t>
            </a:r>
            <a:r>
              <a:rPr lang="en-US" dirty="0" smtClean="0">
                <a:hlinkClick r:id="rId4"/>
              </a:rPr>
              <a:t>/</a:t>
            </a:r>
            <a:endParaRPr lang="tr-TR" dirty="0" smtClean="0"/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://www.phpr.org/php-mysql-baglantisi-yapmak</a:t>
            </a:r>
            <a:r>
              <a:rPr lang="en-US" dirty="0" smtClean="0">
                <a:hlinkClick r:id="rId5"/>
              </a:rPr>
              <a:t>/</a:t>
            </a:r>
            <a:endParaRPr lang="tr-TR" dirty="0" smtClean="0"/>
          </a:p>
          <a:p>
            <a:r>
              <a:rPr lang="en-US" dirty="0">
                <a:hlinkClick r:id="rId6"/>
              </a:rPr>
              <a:t>https://www.yazilimkodlama.com/php/php-pdo-kullanimi-ve-ornegi</a:t>
            </a:r>
            <a:r>
              <a:rPr lang="en-US" dirty="0" smtClean="0">
                <a:hlinkClick r:id="rId6"/>
              </a:rPr>
              <a:t>/</a:t>
            </a:r>
            <a:endParaRPr lang="tr-TR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www.php.net/manual/tr/pdo.connections.php</a:t>
            </a:r>
            <a:endParaRPr lang="tr-TR" dirty="0" smtClean="0"/>
          </a:p>
          <a:p>
            <a:r>
              <a:rPr lang="en-US" dirty="0">
                <a:hlinkClick r:id="rId8"/>
              </a:rPr>
              <a:t>http://www.erbilen.net/pdo-kullanimi</a:t>
            </a:r>
            <a:r>
              <a:rPr lang="en-US" dirty="0" smtClean="0">
                <a:hlinkClick r:id="rId8"/>
              </a:rPr>
              <a:t>/</a:t>
            </a:r>
            <a:endParaRPr lang="tr-TR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7" name="Resim 6">
            <a:hlinkClick r:id="rId9"/>
            <a:extLst>
              <a:ext uri="{FF2B5EF4-FFF2-40B4-BE49-F238E27FC236}">
                <a16:creationId xmlns="" xmlns:a16="http://schemas.microsoft.com/office/drawing/2014/main" id="{0A675831-3AA0-4363-AC92-D034C6551F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2020" y="5094459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="" xmlns:a16="http://schemas.microsoft.com/office/drawing/2014/main" id="{03FCA83D-C5FB-435B-A2B5-B2A5937640CC}"/>
              </a:ext>
            </a:extLst>
          </p:cNvPr>
          <p:cNvSpPr/>
          <p:nvPr/>
        </p:nvSpPr>
        <p:spPr>
          <a:xfrm>
            <a:off x="9508970" y="6450986"/>
            <a:ext cx="26830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1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1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=""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6003453" y="5057069"/>
            <a:ext cx="5972961" cy="169318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</p:spPr>
        <p:txBody>
          <a:bodyPr>
            <a:normAutofit fontScale="90000"/>
          </a:bodyPr>
          <a:lstStyle/>
          <a:p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=""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351598" y="5158863"/>
            <a:ext cx="5499078" cy="14895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>
                <a:solidFill>
                  <a:schemeClr val="tx1"/>
                </a:solidFill>
              </a:rPr>
              <a:t>Hazırlayan ve Sunan : </a:t>
            </a:r>
            <a:r>
              <a:rPr lang="tr-TR" b="1" dirty="0" smtClean="0">
                <a:solidFill>
                  <a:schemeClr val="tx1"/>
                </a:solidFill>
              </a:rPr>
              <a:t>Hatice </a:t>
            </a:r>
            <a:r>
              <a:rPr lang="tr-TR" b="1" dirty="0">
                <a:solidFill>
                  <a:schemeClr val="tx1"/>
                </a:solidFill>
              </a:rPr>
              <a:t>Kübra </a:t>
            </a:r>
            <a:r>
              <a:rPr lang="tr-TR" b="1" dirty="0" smtClean="0">
                <a:solidFill>
                  <a:schemeClr val="tx1"/>
                </a:solidFill>
              </a:rPr>
              <a:t>İNCİR</a:t>
            </a:r>
            <a:br>
              <a:rPr lang="tr-TR" b="1" dirty="0" smtClean="0">
                <a:solidFill>
                  <a:schemeClr val="tx1"/>
                </a:solidFill>
              </a:rPr>
            </a:br>
            <a:r>
              <a:rPr lang="tr-TR" dirty="0" smtClean="0">
                <a:solidFill>
                  <a:schemeClr val="tx1"/>
                </a:solidFill>
              </a:rPr>
              <a:t>E-posta                       : h.kubra1@outlook.com</a:t>
            </a:r>
          </a:p>
          <a:p>
            <a:r>
              <a:rPr lang="tr-TR" dirty="0" smtClean="0">
                <a:solidFill>
                  <a:schemeClr val="tx1"/>
                </a:solidFill>
              </a:rPr>
              <a:t>Tarih                            </a:t>
            </a:r>
            <a:r>
              <a:rPr lang="tr-TR" dirty="0">
                <a:solidFill>
                  <a:schemeClr val="tx1"/>
                </a:solidFill>
              </a:rPr>
              <a:t>: </a:t>
            </a:r>
            <a:r>
              <a:rPr lang="tr-TR" dirty="0" smtClean="0">
                <a:solidFill>
                  <a:schemeClr val="tx1"/>
                </a:solidFill>
              </a:rPr>
              <a:t>07/08/2021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</p:txBody>
      </p:sp>
      <p:pic>
        <p:nvPicPr>
          <p:cNvPr id="3" name="Resim 2">
            <a:hlinkClick r:id="rId2"/>
            <a:extLst>
              <a:ext uri="{FF2B5EF4-FFF2-40B4-BE49-F238E27FC236}">
                <a16:creationId xmlns="" xmlns:a16="http://schemas.microsoft.com/office/drawing/2014/main" id="{440EE4E6-0C22-460A-B557-4DBCDB06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8" y="-76634"/>
            <a:ext cx="1778435" cy="1633526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="" xmlns:a16="http://schemas.microsoft.com/office/drawing/2014/main" id="{3DD86D6B-863B-40CB-B844-8D3FB742F68D}"/>
              </a:ext>
            </a:extLst>
          </p:cNvPr>
          <p:cNvSpPr/>
          <p:nvPr/>
        </p:nvSpPr>
        <p:spPr>
          <a:xfrm>
            <a:off x="531812" y="1355803"/>
            <a:ext cx="26830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Alt Başlık 2">
            <a:extLst>
              <a:ext uri="{FF2B5EF4-FFF2-40B4-BE49-F238E27FC236}">
                <a16:creationId xmlns="" xmlns:a16="http://schemas.microsoft.com/office/drawing/2014/main" id="{2ADB8702-2CF7-4796-9D02-4E0DE36007D0}"/>
              </a:ext>
            </a:extLst>
          </p:cNvPr>
          <p:cNvSpPr txBox="1">
            <a:spLocks/>
          </p:cNvSpPr>
          <p:nvPr/>
        </p:nvSpPr>
        <p:spPr>
          <a:xfrm>
            <a:off x="3653611" y="596729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Sunucu Tabanlı Programlama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2" name="Picture 6" descr="These are the Skills that You Need to Hone to Become a Software Engineer">
            <a:extLst>
              <a:ext uri="{FF2B5EF4-FFF2-40B4-BE49-F238E27FC236}">
                <a16:creationId xmlns="" xmlns:a16="http://schemas.microsoft.com/office/drawing/2014/main" id="{0632FBCB-F34B-462F-B8B8-95EEB20F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29" y="130029"/>
            <a:ext cx="3154326" cy="177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37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Siparişler </a:t>
            </a:r>
            <a:r>
              <a:rPr lang="tr-TR" dirty="0"/>
              <a:t>Tablosu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85900" y="1339516"/>
            <a:ext cx="10198100" cy="2009775"/>
          </a:xfrm>
        </p:spPr>
        <p:txBody>
          <a:bodyPr/>
          <a:lstStyle/>
          <a:p>
            <a:pPr algn="just"/>
            <a:r>
              <a:rPr lang="tr-TR" dirty="0" smtClean="0"/>
              <a:t>‘</a:t>
            </a:r>
            <a:r>
              <a:rPr lang="tr-TR" dirty="0" err="1" smtClean="0"/>
              <a:t>siparisler</a:t>
            </a:r>
            <a:r>
              <a:rPr lang="tr-TR" dirty="0" smtClean="0"/>
              <a:t>’ </a:t>
            </a:r>
            <a:r>
              <a:rPr lang="tr-TR" dirty="0"/>
              <a:t>isimli tablo </a:t>
            </a:r>
            <a:r>
              <a:rPr lang="tr-TR" dirty="0" smtClean="0"/>
              <a:t>kullanıcıların siparişleri ile ilgili tüm  bilgilerin tutulduğu tablodur</a:t>
            </a:r>
            <a:r>
              <a:rPr lang="tr-TR" dirty="0"/>
              <a:t>.</a:t>
            </a:r>
          </a:p>
          <a:p>
            <a:pPr algn="just"/>
            <a:r>
              <a:rPr lang="tr-TR" dirty="0"/>
              <a:t>Tablo içerisinde </a:t>
            </a:r>
            <a:r>
              <a:rPr lang="tr-TR" dirty="0" smtClean="0"/>
              <a:t>sipariş </a:t>
            </a:r>
            <a:r>
              <a:rPr lang="tr-TR" dirty="0" err="1" smtClean="0"/>
              <a:t>id</a:t>
            </a:r>
            <a:r>
              <a:rPr lang="tr-TR" dirty="0" smtClean="0"/>
              <a:t>, kullanıcı </a:t>
            </a:r>
            <a:r>
              <a:rPr lang="tr-TR" dirty="0" err="1" smtClean="0"/>
              <a:t>id</a:t>
            </a:r>
            <a:r>
              <a:rPr lang="tr-TR" dirty="0" smtClean="0"/>
              <a:t>, urun </a:t>
            </a:r>
            <a:r>
              <a:rPr lang="tr-TR" dirty="0" err="1" smtClean="0"/>
              <a:t>id</a:t>
            </a:r>
            <a:r>
              <a:rPr lang="tr-TR" dirty="0" smtClean="0"/>
              <a:t>, sipariş zaman, adet, </a:t>
            </a:r>
            <a:r>
              <a:rPr lang="tr-TR" dirty="0"/>
              <a:t>ö</a:t>
            </a:r>
            <a:r>
              <a:rPr lang="tr-TR" dirty="0" smtClean="0"/>
              <a:t>deme türü, toplam fiyat, sipariş onay bilgileri </a:t>
            </a:r>
            <a:r>
              <a:rPr lang="tr-TR" dirty="0"/>
              <a:t>tutulmaktadır. </a:t>
            </a:r>
          </a:p>
          <a:p>
            <a:pPr marL="0" indent="0" algn="just">
              <a:buNone/>
            </a:pPr>
            <a:r>
              <a:rPr lang="tr-TR" dirty="0"/>
              <a:t>Resimde </a:t>
            </a:r>
            <a:r>
              <a:rPr lang="tr-TR" dirty="0" err="1" smtClean="0"/>
              <a:t>siparisler</a:t>
            </a:r>
            <a:r>
              <a:rPr lang="tr-TR" dirty="0" smtClean="0"/>
              <a:t> tablosu </a:t>
            </a:r>
            <a:r>
              <a:rPr lang="tr-TR" dirty="0"/>
              <a:t>gösterilmektedir</a:t>
            </a:r>
            <a:r>
              <a:rPr lang="tr-TR" dirty="0" smtClean="0"/>
              <a:t>.</a:t>
            </a:r>
            <a:endParaRPr lang="en-US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73" y="3349291"/>
            <a:ext cx="8448675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82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Slider</a:t>
            </a:r>
            <a:r>
              <a:rPr lang="tr-TR" dirty="0" smtClean="0"/>
              <a:t> Tablosu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84300" y="1423737"/>
            <a:ext cx="9931400" cy="2462463"/>
          </a:xfrm>
        </p:spPr>
        <p:txBody>
          <a:bodyPr/>
          <a:lstStyle/>
          <a:p>
            <a:pPr algn="just"/>
            <a:r>
              <a:rPr lang="tr-TR" dirty="0" smtClean="0"/>
              <a:t>‘</a:t>
            </a:r>
            <a:r>
              <a:rPr lang="tr-TR" dirty="0" err="1" smtClean="0"/>
              <a:t>slider</a:t>
            </a:r>
            <a:r>
              <a:rPr lang="tr-TR" dirty="0" smtClean="0"/>
              <a:t>’ </a:t>
            </a:r>
            <a:r>
              <a:rPr lang="tr-TR" dirty="0"/>
              <a:t>isimli tablo </a:t>
            </a:r>
            <a:r>
              <a:rPr lang="tr-TR" dirty="0" err="1" smtClean="0"/>
              <a:t>anasayfa</a:t>
            </a:r>
            <a:r>
              <a:rPr lang="tr-TR" dirty="0" smtClean="0"/>
              <a:t> da kullanılan </a:t>
            </a:r>
            <a:r>
              <a:rPr lang="tr-TR" dirty="0" err="1" smtClean="0"/>
              <a:t>slider</a:t>
            </a:r>
            <a:r>
              <a:rPr lang="tr-TR" dirty="0" smtClean="0"/>
              <a:t> için gerekli tüm bilgilerin  tutulduğu </a:t>
            </a:r>
            <a:r>
              <a:rPr lang="tr-TR" dirty="0"/>
              <a:t>tablodur.</a:t>
            </a:r>
          </a:p>
          <a:p>
            <a:pPr algn="just"/>
            <a:r>
              <a:rPr lang="tr-TR" dirty="0"/>
              <a:t>Tablo içerisinde </a:t>
            </a:r>
            <a:r>
              <a:rPr lang="tr-TR" dirty="0" err="1" smtClean="0"/>
              <a:t>slider</a:t>
            </a:r>
            <a:r>
              <a:rPr lang="tr-TR" dirty="0" smtClean="0"/>
              <a:t> </a:t>
            </a:r>
            <a:r>
              <a:rPr lang="tr-TR" dirty="0" err="1"/>
              <a:t>id</a:t>
            </a:r>
            <a:r>
              <a:rPr lang="tr-TR" dirty="0"/>
              <a:t>, </a:t>
            </a:r>
            <a:r>
              <a:rPr lang="tr-TR" dirty="0" smtClean="0"/>
              <a:t>başlık, açıklama, buton metni, resim, </a:t>
            </a:r>
            <a:r>
              <a:rPr lang="tr-TR" dirty="0" err="1" smtClean="0"/>
              <a:t>slider</a:t>
            </a:r>
            <a:r>
              <a:rPr lang="tr-TR" dirty="0" smtClean="0"/>
              <a:t> sıra gibi bilgiler </a:t>
            </a:r>
            <a:r>
              <a:rPr lang="tr-TR" dirty="0"/>
              <a:t>tutulmaktadır. </a:t>
            </a:r>
          </a:p>
          <a:p>
            <a:pPr marL="0" indent="0" algn="just">
              <a:buNone/>
            </a:pPr>
            <a:r>
              <a:rPr lang="tr-TR" dirty="0"/>
              <a:t>Resimde </a:t>
            </a:r>
            <a:r>
              <a:rPr lang="tr-TR" dirty="0" err="1" smtClean="0"/>
              <a:t>slider</a:t>
            </a:r>
            <a:r>
              <a:rPr lang="tr-TR" dirty="0" smtClean="0"/>
              <a:t> tablosu </a:t>
            </a:r>
            <a:r>
              <a:rPr lang="tr-TR" dirty="0"/>
              <a:t>gösterilmektedir</a:t>
            </a:r>
            <a:r>
              <a:rPr lang="tr-TR" dirty="0" smtClean="0"/>
              <a:t>.</a:t>
            </a:r>
            <a:endParaRPr lang="en-US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46" y="3767890"/>
            <a:ext cx="82867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469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Urunler</a:t>
            </a:r>
            <a:r>
              <a:rPr lang="tr-TR" dirty="0" smtClean="0"/>
              <a:t> </a:t>
            </a:r>
            <a:r>
              <a:rPr lang="tr-TR" dirty="0"/>
              <a:t>Tablosu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35100" y="1459832"/>
            <a:ext cx="10085387" cy="2209800"/>
          </a:xfrm>
        </p:spPr>
        <p:txBody>
          <a:bodyPr/>
          <a:lstStyle/>
          <a:p>
            <a:pPr algn="just"/>
            <a:r>
              <a:rPr lang="tr-TR" dirty="0" smtClean="0"/>
              <a:t>‘</a:t>
            </a:r>
            <a:r>
              <a:rPr lang="tr-TR" dirty="0" err="1" smtClean="0"/>
              <a:t>urunler</a:t>
            </a:r>
            <a:r>
              <a:rPr lang="tr-TR" dirty="0" smtClean="0"/>
              <a:t>’ </a:t>
            </a:r>
            <a:r>
              <a:rPr lang="tr-TR" dirty="0"/>
              <a:t>isimli tablo </a:t>
            </a:r>
            <a:r>
              <a:rPr lang="tr-TR" dirty="0" smtClean="0"/>
              <a:t>kullanıcıların satın alabileceği ürünlerin tüm bilgilerinin bulunduğu tablodur</a:t>
            </a:r>
            <a:r>
              <a:rPr lang="tr-TR" dirty="0"/>
              <a:t>.</a:t>
            </a:r>
          </a:p>
          <a:p>
            <a:pPr algn="just"/>
            <a:r>
              <a:rPr lang="tr-TR" dirty="0"/>
              <a:t>Tablo içerisinde </a:t>
            </a:r>
            <a:r>
              <a:rPr lang="tr-TR" dirty="0" smtClean="0"/>
              <a:t>urun </a:t>
            </a:r>
            <a:r>
              <a:rPr lang="tr-TR" dirty="0" err="1" smtClean="0"/>
              <a:t>id</a:t>
            </a:r>
            <a:r>
              <a:rPr lang="tr-TR" dirty="0"/>
              <a:t>, </a:t>
            </a:r>
            <a:r>
              <a:rPr lang="tr-TR" dirty="0" smtClean="0"/>
              <a:t>kategori </a:t>
            </a:r>
            <a:r>
              <a:rPr lang="tr-TR" dirty="0" err="1" smtClean="0"/>
              <a:t>id</a:t>
            </a:r>
            <a:r>
              <a:rPr lang="tr-TR" dirty="0" smtClean="0"/>
              <a:t>, urun açıklama, başlık, urun adet, urun renk, urun fiyat, öne çıkan gibi </a:t>
            </a:r>
            <a:r>
              <a:rPr lang="tr-TR" dirty="0"/>
              <a:t>bilgiler tutulmaktadır. </a:t>
            </a:r>
          </a:p>
          <a:p>
            <a:pPr marL="0" indent="0" algn="just">
              <a:buNone/>
            </a:pPr>
            <a:r>
              <a:rPr lang="tr-TR" dirty="0" smtClean="0"/>
              <a:t>Resimde </a:t>
            </a:r>
            <a:r>
              <a:rPr lang="tr-TR" dirty="0" err="1" smtClean="0"/>
              <a:t>urunler</a:t>
            </a:r>
            <a:r>
              <a:rPr lang="tr-TR" dirty="0" smtClean="0"/>
              <a:t> tablosu </a:t>
            </a:r>
            <a:r>
              <a:rPr lang="tr-TR" dirty="0"/>
              <a:t>gösterilmektedir</a:t>
            </a:r>
            <a:r>
              <a:rPr lang="tr-TR" dirty="0" smtClean="0"/>
              <a:t>.</a:t>
            </a:r>
            <a:endParaRPr lang="en-US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3669632"/>
            <a:ext cx="10848975" cy="2925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070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Yorumlar </a:t>
            </a:r>
            <a:r>
              <a:rPr lang="tr-TR" dirty="0"/>
              <a:t>Tablosu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19200" y="1532021"/>
            <a:ext cx="10109200" cy="2453691"/>
          </a:xfrm>
        </p:spPr>
        <p:txBody>
          <a:bodyPr/>
          <a:lstStyle/>
          <a:p>
            <a:pPr algn="just"/>
            <a:r>
              <a:rPr lang="tr-TR" dirty="0" smtClean="0"/>
              <a:t>‘yorumlar’ </a:t>
            </a:r>
            <a:r>
              <a:rPr lang="tr-TR" dirty="0"/>
              <a:t>isimli tablo kullanıcıların satın alabileceği ürünlerin tüm bilgilerinin bulunduğu tablodur.</a:t>
            </a:r>
          </a:p>
          <a:p>
            <a:pPr algn="just"/>
            <a:r>
              <a:rPr lang="tr-TR" dirty="0"/>
              <a:t>Tablo içerisinde </a:t>
            </a:r>
            <a:r>
              <a:rPr lang="tr-TR" dirty="0" smtClean="0"/>
              <a:t>yorum </a:t>
            </a:r>
            <a:r>
              <a:rPr lang="tr-TR" dirty="0" err="1"/>
              <a:t>id</a:t>
            </a:r>
            <a:r>
              <a:rPr lang="tr-TR" dirty="0"/>
              <a:t>, </a:t>
            </a:r>
            <a:r>
              <a:rPr lang="tr-TR" dirty="0" smtClean="0"/>
              <a:t>yorum detay, yorum zaman, urun </a:t>
            </a:r>
            <a:r>
              <a:rPr lang="tr-TR" dirty="0" err="1" smtClean="0"/>
              <a:t>id</a:t>
            </a:r>
            <a:r>
              <a:rPr lang="tr-TR" dirty="0" smtClean="0"/>
              <a:t>, kullanıcı </a:t>
            </a:r>
            <a:r>
              <a:rPr lang="tr-TR" dirty="0" err="1" smtClean="0"/>
              <a:t>id</a:t>
            </a:r>
            <a:r>
              <a:rPr lang="tr-TR" dirty="0" smtClean="0"/>
              <a:t>, yorum onay gibi </a:t>
            </a:r>
            <a:r>
              <a:rPr lang="tr-TR" dirty="0"/>
              <a:t>bilgiler tutulmaktadır. </a:t>
            </a:r>
          </a:p>
          <a:p>
            <a:pPr marL="0" indent="0" algn="just">
              <a:buNone/>
            </a:pPr>
            <a:r>
              <a:rPr lang="tr-TR" dirty="0" smtClean="0"/>
              <a:t>Resimde yorumlar tablosu </a:t>
            </a:r>
            <a:r>
              <a:rPr lang="tr-TR" dirty="0"/>
              <a:t>gösterilmektedir</a:t>
            </a:r>
            <a:r>
              <a:rPr lang="tr-TR" dirty="0" smtClean="0"/>
              <a:t>.</a:t>
            </a:r>
            <a:endParaRPr lang="en-US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218" y="3985712"/>
            <a:ext cx="51435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92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Veritabanı</a:t>
            </a:r>
            <a:r>
              <a:rPr lang="tr-TR" dirty="0" smtClean="0"/>
              <a:t> Bağlantı Kodları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79600" y="1532010"/>
            <a:ext cx="9107654" cy="3777622"/>
          </a:xfrm>
        </p:spPr>
        <p:txBody>
          <a:bodyPr/>
          <a:lstStyle/>
          <a:p>
            <a:r>
              <a:rPr lang="tr-TR" dirty="0" err="1" smtClean="0"/>
              <a:t>Admin</a:t>
            </a:r>
            <a:r>
              <a:rPr lang="tr-TR" dirty="0" smtClean="0"/>
              <a:t>/</a:t>
            </a:r>
            <a:r>
              <a:rPr lang="tr-TR" dirty="0" err="1" smtClean="0"/>
              <a:t>islem</a:t>
            </a:r>
            <a:r>
              <a:rPr lang="tr-TR" dirty="0" smtClean="0"/>
              <a:t>/</a:t>
            </a:r>
            <a:r>
              <a:rPr lang="tr-TR" dirty="0" err="1" smtClean="0"/>
              <a:t>baglanti</a:t>
            </a:r>
            <a:r>
              <a:rPr lang="tr-TR" dirty="0" smtClean="0"/>
              <a:t> isimli dosya ile </a:t>
            </a:r>
            <a:r>
              <a:rPr lang="tr-TR" dirty="0" err="1" smtClean="0"/>
              <a:t>veritabanına</a:t>
            </a:r>
            <a:r>
              <a:rPr lang="tr-TR" dirty="0" smtClean="0"/>
              <a:t> bağlantı yapılmaktadır.</a:t>
            </a:r>
          </a:p>
          <a:p>
            <a:pPr marL="0" indent="0">
              <a:buNone/>
            </a:pPr>
            <a:r>
              <a:rPr lang="tr-TR" dirty="0" smtClean="0"/>
              <a:t>Bağlantı kodlamasında;</a:t>
            </a:r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Sunucu ismi: </a:t>
            </a:r>
            <a:r>
              <a:rPr lang="tr-TR" dirty="0" err="1" smtClean="0"/>
              <a:t>localhost</a:t>
            </a:r>
            <a:r>
              <a:rPr lang="tr-TR" dirty="0" smtClean="0"/>
              <a:t>,</a:t>
            </a:r>
          </a:p>
          <a:p>
            <a:pPr>
              <a:buFont typeface="Wingdings" pitchFamily="2" charset="2"/>
              <a:buChar char="§"/>
            </a:pPr>
            <a:r>
              <a:rPr lang="tr-TR" dirty="0" err="1" smtClean="0"/>
              <a:t>Veritabanı</a:t>
            </a:r>
            <a:r>
              <a:rPr lang="tr-TR" dirty="0" smtClean="0"/>
              <a:t> adı: </a:t>
            </a:r>
            <a:r>
              <a:rPr lang="tr-TR" dirty="0" err="1" smtClean="0"/>
              <a:t>eticaret</a:t>
            </a:r>
            <a:r>
              <a:rPr lang="tr-TR" dirty="0" smtClean="0"/>
              <a:t>,</a:t>
            </a:r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Kullanıcı adı: </a:t>
            </a:r>
            <a:r>
              <a:rPr lang="tr-TR" dirty="0" err="1" smtClean="0"/>
              <a:t>root</a:t>
            </a:r>
            <a:r>
              <a:rPr lang="tr-TR" dirty="0" smtClean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Şifre =‘’ ayarlamaları yapılarak </a:t>
            </a:r>
            <a:r>
              <a:rPr lang="tr-TR" dirty="0" err="1" smtClean="0"/>
              <a:t>veritabanına</a:t>
            </a:r>
            <a:r>
              <a:rPr lang="tr-TR" dirty="0" smtClean="0"/>
              <a:t>  bağlantı sağlanmaktadır.</a:t>
            </a:r>
          </a:p>
          <a:p>
            <a:pPr marL="0" indent="0">
              <a:buNone/>
            </a:pPr>
            <a:r>
              <a:rPr lang="tr-TR" dirty="0" smtClean="0"/>
              <a:t>Resimde </a:t>
            </a:r>
            <a:r>
              <a:rPr lang="tr-TR" dirty="0" err="1" smtClean="0"/>
              <a:t>baglanti</a:t>
            </a:r>
            <a:r>
              <a:rPr lang="tr-TR" dirty="0" smtClean="0"/>
              <a:t> isimli dosya kodlaması gösterilmektedir</a:t>
            </a:r>
            <a:r>
              <a:rPr lang="tr-TR" dirty="0"/>
              <a:t>.</a:t>
            </a:r>
            <a:endParaRPr lang="en-US" dirty="0"/>
          </a:p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86" y="4318077"/>
            <a:ext cx="58102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0080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87707" y="351155"/>
            <a:ext cx="8911687" cy="1280890"/>
          </a:xfrm>
        </p:spPr>
        <p:txBody>
          <a:bodyPr/>
          <a:lstStyle/>
          <a:p>
            <a:r>
              <a:rPr lang="tr-TR" dirty="0" err="1" smtClean="0"/>
              <a:t>Admin</a:t>
            </a:r>
            <a:r>
              <a:rPr lang="tr-TR" dirty="0" smtClean="0"/>
              <a:t> paneli sayfa düzeni</a:t>
            </a:r>
            <a:br>
              <a:rPr lang="tr-TR" dirty="0" smtClean="0"/>
            </a:b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395" y="2652082"/>
            <a:ext cx="7291805" cy="409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İçerik Yer Tutucusu 2"/>
          <p:cNvSpPr>
            <a:spLocks noGrp="1"/>
          </p:cNvSpPr>
          <p:nvPr>
            <p:ph idx="1"/>
          </p:nvPr>
        </p:nvSpPr>
        <p:spPr>
          <a:xfrm>
            <a:off x="1307932" y="1079195"/>
            <a:ext cx="10185568" cy="3777622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tr-TR" dirty="0" smtClean="0"/>
              <a:t>‘</a:t>
            </a:r>
            <a:r>
              <a:rPr lang="tr-TR" dirty="0" err="1" smtClean="0"/>
              <a:t>header.php</a:t>
            </a:r>
            <a:r>
              <a:rPr lang="tr-TR" dirty="0" smtClean="0"/>
              <a:t>’ her sayfada kullanılan başlık, </a:t>
            </a:r>
            <a:r>
              <a:rPr lang="tr-TR" dirty="0" err="1" smtClean="0"/>
              <a:t>css</a:t>
            </a:r>
            <a:r>
              <a:rPr lang="tr-TR" dirty="0" smtClean="0"/>
              <a:t>, </a:t>
            </a:r>
            <a:r>
              <a:rPr lang="tr-TR" dirty="0" err="1" smtClean="0"/>
              <a:t>js</a:t>
            </a:r>
            <a:r>
              <a:rPr lang="tr-TR" dirty="0"/>
              <a:t> </a:t>
            </a:r>
            <a:r>
              <a:rPr lang="tr-TR" dirty="0" smtClean="0"/>
              <a:t>dosyaları, </a:t>
            </a:r>
            <a:r>
              <a:rPr lang="tr-TR" dirty="0" err="1" smtClean="0"/>
              <a:t>veritabanı</a:t>
            </a:r>
            <a:r>
              <a:rPr lang="tr-TR" dirty="0" smtClean="0"/>
              <a:t> bağlantı dosyasına erişim kodlarını içermektedir.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‘</a:t>
            </a:r>
            <a:r>
              <a:rPr lang="tr-TR" dirty="0" err="1" smtClean="0"/>
              <a:t>footer.php</a:t>
            </a:r>
            <a:r>
              <a:rPr lang="tr-TR" dirty="0" smtClean="0"/>
              <a:t>’ sayfalardaki alt bilgi kodlarını içermektedir.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‘</a:t>
            </a:r>
            <a:r>
              <a:rPr lang="tr-TR" dirty="0" err="1" smtClean="0"/>
              <a:t>sidebar.php</a:t>
            </a:r>
            <a:r>
              <a:rPr lang="tr-TR" dirty="0" smtClean="0"/>
              <a:t>’ sol yanda bulunan  menünün  kodlarını içermektedir.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3218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542125" y="700310"/>
            <a:ext cx="8911687" cy="1280890"/>
          </a:xfrm>
        </p:spPr>
        <p:txBody>
          <a:bodyPr/>
          <a:lstStyle/>
          <a:p>
            <a:r>
              <a:rPr lang="tr-TR" dirty="0" err="1" smtClean="0"/>
              <a:t>Admin</a:t>
            </a:r>
            <a:r>
              <a:rPr lang="tr-TR" dirty="0" smtClean="0"/>
              <a:t> </a:t>
            </a:r>
            <a:r>
              <a:rPr lang="tr-TR" dirty="0"/>
              <a:t>P</a:t>
            </a:r>
            <a:r>
              <a:rPr lang="tr-TR" dirty="0" smtClean="0"/>
              <a:t>aneli </a:t>
            </a:r>
            <a:r>
              <a:rPr lang="tr-TR" dirty="0"/>
              <a:t>İ</a:t>
            </a:r>
            <a:r>
              <a:rPr lang="tr-TR" dirty="0" smtClean="0"/>
              <a:t>şlemleri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91380" y="1935079"/>
            <a:ext cx="8915400" cy="3777622"/>
          </a:xfrm>
        </p:spPr>
        <p:txBody>
          <a:bodyPr/>
          <a:lstStyle/>
          <a:p>
            <a:r>
              <a:rPr lang="tr-TR" dirty="0" err="1" smtClean="0"/>
              <a:t>Admin</a:t>
            </a:r>
            <a:r>
              <a:rPr lang="tr-TR" dirty="0" smtClean="0"/>
              <a:t> panelinde bulunan sayfaların içinde bulunan butonların görevleri için ‘</a:t>
            </a:r>
            <a:r>
              <a:rPr lang="tr-TR" dirty="0" err="1" smtClean="0"/>
              <a:t>islem.php</a:t>
            </a:r>
            <a:r>
              <a:rPr lang="tr-TR" dirty="0" smtClean="0"/>
              <a:t>’ isimli dosya tanımlanmıştır.</a:t>
            </a:r>
          </a:p>
          <a:p>
            <a:r>
              <a:rPr lang="tr-TR" dirty="0" err="1" smtClean="0"/>
              <a:t>Login</a:t>
            </a:r>
            <a:r>
              <a:rPr lang="tr-TR" dirty="0" smtClean="0"/>
              <a:t> sayfasındaki buton, kategori ekle, sil, güncelle butonları, ürün ekle, sil, güncelle butonlarının kodlaması bu dosyada yapılmıştır.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5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Admin</a:t>
            </a:r>
            <a:r>
              <a:rPr lang="tr-TR" dirty="0" smtClean="0"/>
              <a:t> Paneli Tanıtımı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65692" y="1399648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tr-TR" dirty="0" err="1" smtClean="0"/>
              <a:t>Admin</a:t>
            </a:r>
            <a:r>
              <a:rPr lang="tr-TR" dirty="0" smtClean="0"/>
              <a:t> paneli kısmında yönetici girişi ile girilerek; 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kategori ekleme, silme, kategoriye ait ürünlere gitme,  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ürün ekleme, silme, güncelleme, ürünlere çoklu resim ekleme,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hakkımızda düzenlemeleri yapma,</a:t>
            </a:r>
          </a:p>
          <a:p>
            <a:pPr>
              <a:buFont typeface="Arial" pitchFamily="34" charset="0"/>
              <a:buChar char="•"/>
            </a:pPr>
            <a:r>
              <a:rPr lang="tr-TR" dirty="0"/>
              <a:t>a</a:t>
            </a:r>
            <a:r>
              <a:rPr lang="tr-TR" dirty="0" smtClean="0"/>
              <a:t>bone silme,</a:t>
            </a:r>
          </a:p>
          <a:p>
            <a:pPr>
              <a:buFont typeface="Arial" pitchFamily="34" charset="0"/>
              <a:buChar char="•"/>
            </a:pPr>
            <a:r>
              <a:rPr lang="tr-TR" dirty="0" err="1"/>
              <a:t>s</a:t>
            </a:r>
            <a:r>
              <a:rPr lang="tr-TR" dirty="0" err="1" smtClean="0"/>
              <a:t>lider</a:t>
            </a:r>
            <a:r>
              <a:rPr lang="tr-TR" dirty="0" smtClean="0"/>
              <a:t> ekleme, silme, güncelleme,</a:t>
            </a:r>
          </a:p>
          <a:p>
            <a:pPr>
              <a:buFont typeface="Arial" pitchFamily="34" charset="0"/>
              <a:buChar char="•"/>
            </a:pPr>
            <a:r>
              <a:rPr lang="tr-TR" dirty="0"/>
              <a:t>s</a:t>
            </a:r>
            <a:r>
              <a:rPr lang="tr-TR" dirty="0" smtClean="0"/>
              <a:t>iparişleri onaylama, reddetme, güncelleme,</a:t>
            </a:r>
          </a:p>
          <a:p>
            <a:pPr>
              <a:buFont typeface="Arial" pitchFamily="34" charset="0"/>
              <a:buChar char="•"/>
            </a:pPr>
            <a:r>
              <a:rPr lang="tr-TR" dirty="0"/>
              <a:t>k</a:t>
            </a:r>
            <a:r>
              <a:rPr lang="tr-TR" dirty="0" smtClean="0"/>
              <a:t>ullanıcı ekleme, silme, güncelleme,</a:t>
            </a:r>
          </a:p>
          <a:p>
            <a:pPr>
              <a:buFont typeface="Arial" pitchFamily="34" charset="0"/>
              <a:buChar char="•"/>
            </a:pPr>
            <a:r>
              <a:rPr lang="tr-TR" dirty="0" smtClean="0"/>
              <a:t>İletişim, sosyal medya hesap, site bilgilerini güncelleme gibi işlemleri yapabilmektedir.</a:t>
            </a:r>
          </a:p>
          <a:p>
            <a:pPr>
              <a:buFont typeface="Arial" pitchFamily="34" charset="0"/>
              <a:buChar char="•"/>
            </a:pPr>
            <a:endParaRPr lang="tr-TR" dirty="0" smtClean="0"/>
          </a:p>
          <a:p>
            <a:pPr>
              <a:buFont typeface="Arial" pitchFamily="34" charset="0"/>
              <a:buChar char="•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50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907125" y="335352"/>
            <a:ext cx="8911687" cy="1280890"/>
          </a:xfrm>
        </p:spPr>
        <p:txBody>
          <a:bodyPr/>
          <a:lstStyle/>
          <a:p>
            <a:r>
              <a:rPr lang="tr-TR" dirty="0" err="1" smtClean="0"/>
              <a:t>Admin</a:t>
            </a:r>
            <a:r>
              <a:rPr lang="tr-TR" dirty="0" smtClean="0"/>
              <a:t> Paneli Giriş Ekranı (</a:t>
            </a:r>
            <a:r>
              <a:rPr lang="tr-TR" dirty="0" err="1" smtClean="0"/>
              <a:t>login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93668" y="1297314"/>
            <a:ext cx="9346115" cy="2212339"/>
          </a:xfrm>
        </p:spPr>
        <p:txBody>
          <a:bodyPr/>
          <a:lstStyle/>
          <a:p>
            <a:r>
              <a:rPr lang="tr-TR" dirty="0" err="1" smtClean="0"/>
              <a:t>Admin</a:t>
            </a:r>
            <a:r>
              <a:rPr lang="tr-TR" dirty="0" smtClean="0"/>
              <a:t> panele giriş yapmak için </a:t>
            </a:r>
            <a:r>
              <a:rPr lang="tr-TR" dirty="0" err="1" smtClean="0"/>
              <a:t>login</a:t>
            </a:r>
            <a:r>
              <a:rPr lang="tr-TR" dirty="0" smtClean="0"/>
              <a:t> isimli sayfa oluşturulmuştur. Bu sayfa kullanıcılar kullanıcı adı ve şifre bilgilerini girerek giriş yapmaktadırlar. Girilen bilgilere göre ‘</a:t>
            </a:r>
            <a:r>
              <a:rPr lang="tr-TR" dirty="0" err="1" smtClean="0"/>
              <a:t>kullanici</a:t>
            </a:r>
            <a:r>
              <a:rPr lang="tr-TR" dirty="0" smtClean="0"/>
              <a:t>’ tablosuna erişerek yetkisi 2 olan </a:t>
            </a:r>
            <a:r>
              <a:rPr lang="tr-TR" dirty="0" err="1" smtClean="0"/>
              <a:t>admin</a:t>
            </a:r>
            <a:r>
              <a:rPr lang="tr-TR" dirty="0" smtClean="0"/>
              <a:t> kullanıcılarına giriş izni vermektedir. </a:t>
            </a:r>
          </a:p>
          <a:p>
            <a:pPr marL="0" indent="0">
              <a:buNone/>
            </a:pPr>
            <a:r>
              <a:rPr lang="tr-TR" dirty="0" smtClean="0"/>
              <a:t>1.Resimde </a:t>
            </a:r>
            <a:r>
              <a:rPr lang="tr-TR" dirty="0" err="1" smtClean="0"/>
              <a:t>admin</a:t>
            </a:r>
            <a:r>
              <a:rPr lang="tr-TR" dirty="0" smtClean="0"/>
              <a:t> </a:t>
            </a:r>
            <a:r>
              <a:rPr lang="tr-TR" dirty="0" err="1" smtClean="0"/>
              <a:t>login</a:t>
            </a:r>
            <a:r>
              <a:rPr lang="tr-TR" dirty="0" smtClean="0"/>
              <a:t> sayfası, 2.resimde ise hatalı giriş sonucu gösterilmektedir.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812" y="3088974"/>
            <a:ext cx="398145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24" y="3319153"/>
            <a:ext cx="6105024" cy="3360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85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1441799"/>
            <a:ext cx="9402939" cy="5105400"/>
          </a:xfrm>
        </p:spPr>
        <p:txBody>
          <a:bodyPr>
            <a:normAutofit fontScale="92500" lnSpcReduction="20000"/>
          </a:bodyPr>
          <a:lstStyle/>
          <a:p>
            <a:r>
              <a:rPr lang="tr-TR" dirty="0" err="1"/>
              <a:t>e</a:t>
            </a:r>
            <a:r>
              <a:rPr lang="tr-TR" dirty="0" err="1" smtClean="0"/>
              <a:t>ticaret</a:t>
            </a:r>
            <a:r>
              <a:rPr lang="tr-TR" dirty="0" smtClean="0"/>
              <a:t> isimli </a:t>
            </a:r>
            <a:r>
              <a:rPr lang="tr-TR" dirty="0" err="1" smtClean="0"/>
              <a:t>veritabanı</a:t>
            </a:r>
            <a:r>
              <a:rPr lang="tr-TR" dirty="0" smtClean="0"/>
              <a:t> </a:t>
            </a:r>
            <a:endParaRPr lang="tr-TR" dirty="0"/>
          </a:p>
          <a:p>
            <a:r>
              <a:rPr lang="tr-TR" dirty="0" err="1" smtClean="0"/>
              <a:t>Admin</a:t>
            </a:r>
            <a:r>
              <a:rPr lang="tr-TR" dirty="0" smtClean="0"/>
              <a:t> Paneli ve Alt Sayfaları </a:t>
            </a:r>
          </a:p>
          <a:p>
            <a:r>
              <a:rPr lang="tr-TR" dirty="0" err="1"/>
              <a:t>Admin</a:t>
            </a:r>
            <a:r>
              <a:rPr lang="tr-TR" dirty="0"/>
              <a:t> Paneli ve Alt </a:t>
            </a:r>
            <a:r>
              <a:rPr lang="tr-TR" dirty="0" smtClean="0"/>
              <a:t>Sayfaları Kodlamaları</a:t>
            </a:r>
          </a:p>
          <a:p>
            <a:pPr>
              <a:buFont typeface="Wingdings" pitchFamily="2" charset="2"/>
              <a:buChar char="§"/>
            </a:pPr>
            <a:r>
              <a:rPr lang="tr-TR" dirty="0" err="1" smtClean="0"/>
              <a:t>Login</a:t>
            </a:r>
            <a:endParaRPr lang="tr-TR" dirty="0" smtClean="0"/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Hakkımızda</a:t>
            </a:r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Aboneler</a:t>
            </a:r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…..</a:t>
            </a:r>
          </a:p>
          <a:p>
            <a:r>
              <a:rPr lang="tr-TR" dirty="0" smtClean="0"/>
              <a:t>Komşu Market Sitesi Sayfaları ve  Alt Sayfaları</a:t>
            </a:r>
          </a:p>
          <a:p>
            <a:r>
              <a:rPr lang="tr-TR" dirty="0"/>
              <a:t>Komşu Market Sitesi Sayfaları ve  Alt </a:t>
            </a:r>
            <a:r>
              <a:rPr lang="tr-TR" dirty="0" smtClean="0"/>
              <a:t>Sayfaları Kodlaması</a:t>
            </a:r>
            <a:endParaRPr lang="tr-TR" dirty="0"/>
          </a:p>
          <a:p>
            <a:pPr>
              <a:buFont typeface="Wingdings" pitchFamily="2" charset="2"/>
              <a:buChar char="§"/>
            </a:pPr>
            <a:r>
              <a:rPr lang="tr-TR" dirty="0" err="1" smtClean="0"/>
              <a:t>İndex</a:t>
            </a:r>
            <a:endParaRPr lang="tr-TR" dirty="0" smtClean="0"/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Ürünler</a:t>
            </a:r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Sepet</a:t>
            </a:r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Siparişler</a:t>
            </a:r>
          </a:p>
          <a:p>
            <a:pPr>
              <a:buFont typeface="Wingdings" pitchFamily="2" charset="2"/>
              <a:buChar char="§"/>
            </a:pPr>
            <a:r>
              <a:rPr lang="tr-TR" dirty="0" smtClean="0"/>
              <a:t>…</a:t>
            </a:r>
          </a:p>
          <a:p>
            <a:r>
              <a:rPr lang="tr-TR" dirty="0" smtClean="0"/>
              <a:t>Kaynaklar</a:t>
            </a: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2" descr="Content Icon Png ,HD PNG . (+) Pictures - vhv.rs">
            <a:extLst>
              <a:ext uri="{FF2B5EF4-FFF2-40B4-BE49-F238E27FC236}">
                <a16:creationId xmlns="" xmlns:a16="http://schemas.microsoft.com/office/drawing/2014/main" id="{30C9555B-79E5-493C-91CF-6C37CB0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090" y="970849"/>
            <a:ext cx="3983372" cy="2983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hlinkClick r:id="rId3"/>
            <a:extLst>
              <a:ext uri="{FF2B5EF4-FFF2-40B4-BE49-F238E27FC236}">
                <a16:creationId xmlns="" xmlns:a16="http://schemas.microsoft.com/office/drawing/2014/main" id="{5E0CEE4C-9B47-48D3-9C95-A5768F30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222" y="5153978"/>
            <a:ext cx="1778435" cy="1633526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="" xmlns:a16="http://schemas.microsoft.com/office/drawing/2014/main" id="{6172CFBE-5876-4842-A283-B284E964BE1B}"/>
              </a:ext>
            </a:extLst>
          </p:cNvPr>
          <p:cNvSpPr/>
          <p:nvPr/>
        </p:nvSpPr>
        <p:spPr>
          <a:xfrm>
            <a:off x="9572776" y="6547199"/>
            <a:ext cx="255906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2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123694" y="287226"/>
            <a:ext cx="8911687" cy="1280890"/>
          </a:xfrm>
        </p:spPr>
        <p:txBody>
          <a:bodyPr/>
          <a:lstStyle/>
          <a:p>
            <a:r>
              <a:rPr lang="tr-TR" dirty="0" err="1" smtClean="0"/>
              <a:t>Admin</a:t>
            </a:r>
            <a:r>
              <a:rPr lang="tr-TR" dirty="0" smtClean="0"/>
              <a:t> Panel – </a:t>
            </a:r>
            <a:r>
              <a:rPr lang="tr-TR" dirty="0" err="1" smtClean="0"/>
              <a:t>Login</a:t>
            </a:r>
            <a:r>
              <a:rPr lang="tr-TR" dirty="0" smtClean="0"/>
              <a:t> Sayfası 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39254" y="1071369"/>
            <a:ext cx="10107362" cy="3777622"/>
          </a:xfrm>
        </p:spPr>
        <p:txBody>
          <a:bodyPr/>
          <a:lstStyle/>
          <a:p>
            <a:r>
              <a:rPr lang="tr-TR" dirty="0" smtClean="0"/>
              <a:t>Giriş butonuna  tıklandığında </a:t>
            </a:r>
            <a:r>
              <a:rPr lang="tr-TR" dirty="0" err="1" smtClean="0"/>
              <a:t>işlem.php</a:t>
            </a:r>
            <a:r>
              <a:rPr lang="tr-TR" dirty="0" smtClean="0"/>
              <a:t> dosyasına </a:t>
            </a:r>
            <a:r>
              <a:rPr lang="tr-TR" dirty="0" err="1" smtClean="0"/>
              <a:t>girisyap</a:t>
            </a:r>
            <a:r>
              <a:rPr lang="tr-TR" dirty="0" smtClean="0"/>
              <a:t> isimli </a:t>
            </a:r>
            <a:r>
              <a:rPr lang="tr-TR" dirty="0" err="1" smtClean="0"/>
              <a:t>deger</a:t>
            </a:r>
            <a:r>
              <a:rPr lang="tr-TR" dirty="0" smtClean="0"/>
              <a:t> post olarak geliyorsa kodlar çalıştırılır. Kullanıcıdan alınan ad, şifre ve buna ek olarak yetki </a:t>
            </a:r>
            <a:r>
              <a:rPr lang="tr-TR" dirty="0" err="1" smtClean="0"/>
              <a:t>degeri</a:t>
            </a:r>
            <a:r>
              <a:rPr lang="tr-TR" dirty="0" smtClean="0"/>
              <a:t> 2 olan (</a:t>
            </a:r>
            <a:r>
              <a:rPr lang="tr-TR" dirty="0" err="1" smtClean="0"/>
              <a:t>admin</a:t>
            </a:r>
            <a:r>
              <a:rPr lang="tr-TR" dirty="0" smtClean="0"/>
              <a:t>) kullanıcılar sisteme giriş yapabilmektedir Sistemde kullanıcı varsa ‘</a:t>
            </a:r>
            <a:r>
              <a:rPr lang="tr-TR" dirty="0" err="1" smtClean="0"/>
              <a:t>girisbelgesi</a:t>
            </a:r>
            <a:r>
              <a:rPr lang="tr-TR" dirty="0" smtClean="0"/>
              <a:t>’ isimli </a:t>
            </a:r>
            <a:r>
              <a:rPr lang="tr-TR" dirty="0" err="1"/>
              <a:t>s</a:t>
            </a:r>
            <a:r>
              <a:rPr lang="tr-TR" dirty="0" err="1" smtClean="0"/>
              <a:t>ession</a:t>
            </a:r>
            <a:r>
              <a:rPr lang="tr-TR" dirty="0" smtClean="0"/>
              <a:t> oluşturulmaktadır. Giriş sonrası sayfa yönlendirmeleri yapılmaktadır.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216" y="2668756"/>
            <a:ext cx="6156910" cy="3879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644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979314" y="383478"/>
            <a:ext cx="8911687" cy="1280890"/>
          </a:xfrm>
        </p:spPr>
        <p:txBody>
          <a:bodyPr/>
          <a:lstStyle/>
          <a:p>
            <a:r>
              <a:rPr lang="tr-TR" dirty="0" err="1" smtClean="0"/>
              <a:t>Admin</a:t>
            </a:r>
            <a:r>
              <a:rPr lang="tr-TR" dirty="0" smtClean="0"/>
              <a:t> Paneli- Hakkımızda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22149" y="1171074"/>
            <a:ext cx="10178448" cy="3777622"/>
          </a:xfrm>
        </p:spPr>
        <p:txBody>
          <a:bodyPr/>
          <a:lstStyle/>
          <a:p>
            <a:r>
              <a:rPr lang="tr-TR" dirty="0" smtClean="0"/>
              <a:t>Hakkımızda sayfası site bilgilerinin değiştirilip, güncellenmesi için </a:t>
            </a:r>
            <a:r>
              <a:rPr lang="tr-TR" dirty="0"/>
              <a:t>oluşturulmuştur.</a:t>
            </a:r>
            <a:r>
              <a:rPr lang="tr-TR" dirty="0" smtClean="0"/>
              <a:t> ‘</a:t>
            </a:r>
            <a:r>
              <a:rPr lang="tr-TR" dirty="0" err="1" smtClean="0"/>
              <a:t>hakkimizda</a:t>
            </a:r>
            <a:r>
              <a:rPr lang="tr-TR" dirty="0" smtClean="0"/>
              <a:t>’ tablosuna erişerek oradaki bilgileri getirmektedir.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552" y="2067959"/>
            <a:ext cx="7495391" cy="4264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297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16768" y="443637"/>
            <a:ext cx="10138671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smtClean="0"/>
              <a:t>Paneli - </a:t>
            </a:r>
            <a:r>
              <a:rPr lang="tr-TR" dirty="0"/>
              <a:t>Hakkımızda </a:t>
            </a:r>
            <a:r>
              <a:rPr lang="tr-TR" dirty="0" smtClean="0"/>
              <a:t>Sayfası 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53429" y="1388457"/>
            <a:ext cx="9651749" cy="4154611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hakkimizda</a:t>
            </a:r>
            <a:r>
              <a:rPr lang="tr-TR" dirty="0" smtClean="0"/>
              <a:t>’ tablosu bilgileri </a:t>
            </a:r>
            <a:r>
              <a:rPr lang="tr-TR" dirty="0" err="1" smtClean="0"/>
              <a:t>header.php</a:t>
            </a:r>
            <a:r>
              <a:rPr lang="tr-TR" dirty="0" smtClean="0"/>
              <a:t> sayfasındaki sorgu ile getirilmektedir. ‘</a:t>
            </a:r>
            <a:r>
              <a:rPr lang="tr-TR" dirty="0" err="1" smtClean="0"/>
              <a:t>hakkimizda.php</a:t>
            </a:r>
            <a:r>
              <a:rPr lang="tr-TR" dirty="0" smtClean="0"/>
              <a:t>’ sayfası içerisine ‘</a:t>
            </a:r>
            <a:r>
              <a:rPr lang="tr-TR" dirty="0" err="1" smtClean="0"/>
              <a:t>header.php</a:t>
            </a:r>
            <a:r>
              <a:rPr lang="tr-TR" dirty="0" smtClean="0"/>
              <a:t>’ eklenerek tablodaki bilgiler ilgili yerlere yazdırılır.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1" y="3023435"/>
            <a:ext cx="56769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776" y="2280402"/>
            <a:ext cx="5670741" cy="413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0871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88069" y="245661"/>
            <a:ext cx="11313532" cy="1169098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Paneli- Hakkımızda Sayfası </a:t>
            </a:r>
            <a:r>
              <a:rPr lang="tr-TR" dirty="0" smtClean="0"/>
              <a:t> devamı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58244" y="923215"/>
            <a:ext cx="9406272" cy="3777622"/>
          </a:xfrm>
        </p:spPr>
        <p:txBody>
          <a:bodyPr/>
          <a:lstStyle/>
          <a:p>
            <a:r>
              <a:rPr lang="tr-TR" dirty="0" smtClean="0"/>
              <a:t>Değişiklik </a:t>
            </a:r>
            <a:r>
              <a:rPr lang="tr-TR" dirty="0"/>
              <a:t>yapıldıktan sonra ‘</a:t>
            </a:r>
            <a:r>
              <a:rPr lang="tr-TR" dirty="0" err="1"/>
              <a:t>hakkimizdakaydet</a:t>
            </a:r>
            <a:r>
              <a:rPr lang="tr-TR" dirty="0"/>
              <a:t>’ </a:t>
            </a:r>
            <a:r>
              <a:rPr lang="tr-TR" dirty="0" err="1"/>
              <a:t>degeri</a:t>
            </a:r>
            <a:r>
              <a:rPr lang="tr-TR" dirty="0"/>
              <a:t> ‘</a:t>
            </a:r>
            <a:r>
              <a:rPr lang="tr-TR" dirty="0" err="1"/>
              <a:t>işlem.php</a:t>
            </a:r>
            <a:r>
              <a:rPr lang="tr-TR" dirty="0"/>
              <a:t>’ dosyasına </a:t>
            </a:r>
            <a:r>
              <a:rPr lang="tr-TR" dirty="0" smtClean="0"/>
              <a:t>gönderilir, resim dosyası seçilerek güncelleme yapıldıysa rastgele sayı üretilerek resim dosyası adı oluşturulup </a:t>
            </a:r>
            <a:r>
              <a:rPr lang="tr-TR" dirty="0" err="1" smtClean="0"/>
              <a:t>veritabanına</a:t>
            </a:r>
            <a:r>
              <a:rPr lang="tr-TR" dirty="0" smtClean="0"/>
              <a:t> güncelleme yapılmaktadır (1.resim). Resim dosyası yoksa direk güncelleme yapılmaktadır(2.resim).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26" y="2129591"/>
            <a:ext cx="3747702" cy="4564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49" y="2167302"/>
            <a:ext cx="3990975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23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01505" y="624110"/>
            <a:ext cx="9703108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smtClean="0"/>
              <a:t>Paneli - Aboneler </a:t>
            </a:r>
            <a:r>
              <a:rPr lang="tr-TR" dirty="0"/>
              <a:t>Sayfası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14901" y="1419367"/>
            <a:ext cx="9976063" cy="996287"/>
          </a:xfrm>
        </p:spPr>
        <p:txBody>
          <a:bodyPr/>
          <a:lstStyle/>
          <a:p>
            <a:r>
              <a:rPr lang="tr-TR" dirty="0" smtClean="0"/>
              <a:t>Siteye abone olan kullanıcıların </a:t>
            </a:r>
            <a:r>
              <a:rPr lang="tr-TR" dirty="0" err="1" smtClean="0"/>
              <a:t>email</a:t>
            </a:r>
            <a:r>
              <a:rPr lang="tr-TR" dirty="0" smtClean="0"/>
              <a:t> adreslerinin görüntülenmesi, aboneliklerinin silinebilmesi için oluşturulmuştur. 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831556"/>
            <a:ext cx="874395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089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56097" y="528574"/>
            <a:ext cx="10099342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Paneli- Aboneler </a:t>
            </a:r>
            <a:r>
              <a:rPr lang="tr-TR" dirty="0" smtClean="0"/>
              <a:t>Sayfası Kodlanması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70094" y="1164607"/>
            <a:ext cx="10212389" cy="3777622"/>
          </a:xfrm>
        </p:spPr>
        <p:txBody>
          <a:bodyPr/>
          <a:lstStyle/>
          <a:p>
            <a:r>
              <a:rPr lang="tr-TR" dirty="0" smtClean="0"/>
              <a:t>‘abone’ </a:t>
            </a:r>
            <a:r>
              <a:rPr lang="tr-TR" dirty="0"/>
              <a:t>tablosu bilgileri </a:t>
            </a:r>
            <a:r>
              <a:rPr lang="tr-TR" dirty="0" err="1" smtClean="0"/>
              <a:t>abone.php</a:t>
            </a:r>
            <a:r>
              <a:rPr lang="tr-TR" dirty="0" smtClean="0"/>
              <a:t> </a:t>
            </a:r>
            <a:r>
              <a:rPr lang="tr-TR" dirty="0"/>
              <a:t>sayfasındaki sorgu ile getirilmektedir. </a:t>
            </a:r>
            <a:r>
              <a:rPr lang="tr-TR" dirty="0" smtClean="0"/>
              <a:t>Tablodan getirilen abone bilgileri sayfası </a:t>
            </a:r>
            <a:r>
              <a:rPr lang="tr-TR" dirty="0"/>
              <a:t>içerisine </a:t>
            </a:r>
            <a:r>
              <a:rPr lang="tr-TR" dirty="0" smtClean="0"/>
              <a:t>ilgili </a:t>
            </a:r>
            <a:r>
              <a:rPr lang="tr-TR" dirty="0"/>
              <a:t>yerlere </a:t>
            </a:r>
            <a:r>
              <a:rPr lang="tr-TR" dirty="0" smtClean="0"/>
              <a:t>yazılmaktadır.</a:t>
            </a:r>
          </a:p>
          <a:p>
            <a:r>
              <a:rPr lang="tr-TR" dirty="0" smtClean="0"/>
              <a:t>Silinmek istenen abonenin </a:t>
            </a:r>
            <a:r>
              <a:rPr lang="tr-TR" dirty="0" err="1" smtClean="0"/>
              <a:t>id</a:t>
            </a:r>
            <a:r>
              <a:rPr lang="tr-TR" dirty="0" smtClean="0"/>
              <a:t> değeri ‘</a:t>
            </a:r>
            <a:r>
              <a:rPr lang="tr-TR" dirty="0" err="1" smtClean="0"/>
              <a:t>işlem.php’ye</a:t>
            </a:r>
            <a:r>
              <a:rPr lang="tr-TR" dirty="0" smtClean="0"/>
              <a:t>  gönderilerek abone </a:t>
            </a:r>
            <a:r>
              <a:rPr lang="tr-TR" dirty="0" err="1" smtClean="0"/>
              <a:t>veritabanından</a:t>
            </a:r>
            <a:r>
              <a:rPr lang="tr-TR" dirty="0" smtClean="0"/>
              <a:t> silinmektedir.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144" y="3192018"/>
            <a:ext cx="46767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4" y="2794948"/>
            <a:ext cx="593407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62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33116" y="337507"/>
            <a:ext cx="891168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Paneli- </a:t>
            </a:r>
            <a:r>
              <a:rPr lang="tr-TR" dirty="0" err="1"/>
              <a:t>Slider</a:t>
            </a:r>
            <a:r>
              <a:rPr lang="tr-TR" dirty="0"/>
              <a:t> Sayfası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97391" y="1055427"/>
            <a:ext cx="9775659" cy="1055665"/>
          </a:xfrm>
        </p:spPr>
        <p:txBody>
          <a:bodyPr/>
          <a:lstStyle/>
          <a:p>
            <a:r>
              <a:rPr lang="tr-TR" dirty="0" err="1" smtClean="0"/>
              <a:t>Slider</a:t>
            </a:r>
            <a:r>
              <a:rPr lang="tr-TR" dirty="0" smtClean="0"/>
              <a:t> sayfası sitede kullanılan </a:t>
            </a:r>
            <a:r>
              <a:rPr lang="tr-TR" dirty="0" err="1"/>
              <a:t>slider</a:t>
            </a:r>
            <a:r>
              <a:rPr lang="tr-TR" dirty="0"/>
              <a:t> </a:t>
            </a:r>
            <a:r>
              <a:rPr lang="tr-TR" dirty="0" smtClean="0"/>
              <a:t>resimlerinin düzenlemesi işlemleri için oluşturulmuştur.</a:t>
            </a:r>
          </a:p>
          <a:p>
            <a:pPr marL="0" indent="0">
              <a:buNone/>
            </a:pPr>
            <a:endParaRPr lang="tr-TR" dirty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983" y="2111092"/>
            <a:ext cx="7611399" cy="460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064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05821" y="405746"/>
            <a:ext cx="891168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Paneli- </a:t>
            </a:r>
            <a:r>
              <a:rPr lang="tr-TR" dirty="0" err="1"/>
              <a:t>Slider</a:t>
            </a:r>
            <a:r>
              <a:rPr lang="tr-TR" dirty="0"/>
              <a:t> Sayfası </a:t>
            </a:r>
            <a:r>
              <a:rPr lang="tr-TR" dirty="0" smtClean="0"/>
              <a:t>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01856" y="1178257"/>
            <a:ext cx="9830251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slider</a:t>
            </a:r>
            <a:r>
              <a:rPr lang="tr-TR" dirty="0" smtClean="0"/>
              <a:t>’ tablosundaki bilgiler </a:t>
            </a:r>
            <a:r>
              <a:rPr lang="tr-TR" dirty="0" err="1" smtClean="0"/>
              <a:t>slider.php</a:t>
            </a:r>
            <a:r>
              <a:rPr lang="tr-TR" dirty="0" smtClean="0"/>
              <a:t> sayfasındaki sorgu ile getirilmektedir. </a:t>
            </a:r>
            <a:r>
              <a:rPr lang="tr-TR" dirty="0"/>
              <a:t>Tablodan getirilen </a:t>
            </a:r>
            <a:r>
              <a:rPr lang="tr-TR" dirty="0" err="1" smtClean="0"/>
              <a:t>slider</a:t>
            </a:r>
            <a:r>
              <a:rPr lang="tr-TR" dirty="0" smtClean="0"/>
              <a:t> bilgileri </a:t>
            </a:r>
            <a:r>
              <a:rPr lang="tr-TR" dirty="0"/>
              <a:t>sayfası içerisine ilgili yerlere yazılmaktadır.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49" y="1977962"/>
            <a:ext cx="4893433" cy="4481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İçerik Yer Tutucusu 2"/>
          <p:cNvSpPr txBox="1">
            <a:spLocks/>
          </p:cNvSpPr>
          <p:nvPr/>
        </p:nvSpPr>
        <p:spPr>
          <a:xfrm>
            <a:off x="5595582" y="1977962"/>
            <a:ext cx="659641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Yeni </a:t>
            </a:r>
            <a:r>
              <a:rPr lang="tr-TR" dirty="0" err="1" smtClean="0"/>
              <a:t>slider</a:t>
            </a:r>
            <a:r>
              <a:rPr lang="tr-TR" dirty="0" smtClean="0"/>
              <a:t> eklemek için </a:t>
            </a:r>
            <a:r>
              <a:rPr lang="tr-TR" dirty="0" err="1" smtClean="0"/>
              <a:t>islem.php</a:t>
            </a:r>
            <a:r>
              <a:rPr lang="tr-TR" dirty="0" smtClean="0"/>
              <a:t> dosyasına ‘</a:t>
            </a:r>
            <a:r>
              <a:rPr lang="tr-TR" dirty="0" err="1" smtClean="0"/>
              <a:t>sliderekle</a:t>
            </a:r>
            <a:r>
              <a:rPr lang="tr-TR" dirty="0" smtClean="0"/>
              <a:t>’, silmek için ‘</a:t>
            </a:r>
            <a:r>
              <a:rPr lang="tr-TR" dirty="0" err="1" smtClean="0"/>
              <a:t>slidersil</a:t>
            </a:r>
            <a:r>
              <a:rPr lang="tr-TR" dirty="0" smtClean="0"/>
              <a:t>’, güncelleme yapmak için ‘</a:t>
            </a:r>
            <a:r>
              <a:rPr lang="tr-TR" dirty="0" err="1" smtClean="0"/>
              <a:t>sliderduzenle</a:t>
            </a:r>
            <a:r>
              <a:rPr lang="tr-TR" dirty="0" smtClean="0"/>
              <a:t>’ </a:t>
            </a:r>
            <a:r>
              <a:rPr lang="tr-TR" dirty="0" err="1" smtClean="0"/>
              <a:t>degerleri</a:t>
            </a:r>
            <a:r>
              <a:rPr lang="tr-TR" dirty="0" smtClean="0"/>
              <a:t> gönderilir.</a:t>
            </a:r>
            <a:endParaRPr lang="tr-TR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228" y="3138416"/>
            <a:ext cx="59531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228" y="4924138"/>
            <a:ext cx="44577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228" y="3899826"/>
            <a:ext cx="42672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721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96638" y="282916"/>
            <a:ext cx="891168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smtClean="0"/>
              <a:t>Paneli - </a:t>
            </a:r>
            <a:r>
              <a:rPr lang="tr-TR" dirty="0" err="1"/>
              <a:t>Slider</a:t>
            </a:r>
            <a:r>
              <a:rPr lang="tr-TR" dirty="0"/>
              <a:t> Sayfası Kodlaması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33015" y="932597"/>
            <a:ext cx="6701051" cy="3777622"/>
          </a:xfrm>
        </p:spPr>
        <p:txBody>
          <a:bodyPr/>
          <a:lstStyle/>
          <a:p>
            <a:pPr algn="just"/>
            <a:r>
              <a:rPr lang="tr-TR" dirty="0" smtClean="0"/>
              <a:t>‘</a:t>
            </a:r>
            <a:r>
              <a:rPr lang="tr-TR" dirty="0" err="1" smtClean="0"/>
              <a:t>sliderkaydet</a:t>
            </a:r>
            <a:r>
              <a:rPr lang="tr-TR" dirty="0" smtClean="0"/>
              <a:t>’ ile yeni </a:t>
            </a:r>
            <a:r>
              <a:rPr lang="tr-TR" dirty="0" err="1" smtClean="0"/>
              <a:t>slider</a:t>
            </a:r>
            <a:r>
              <a:rPr lang="tr-TR" dirty="0" smtClean="0"/>
              <a:t> değerleri ve resim dosyası için rastgele sayılardan oluşan dosya adı </a:t>
            </a:r>
            <a:r>
              <a:rPr lang="tr-TR" dirty="0" err="1" smtClean="0"/>
              <a:t>veritabanına</a:t>
            </a:r>
            <a:r>
              <a:rPr lang="tr-TR" dirty="0" smtClean="0"/>
              <a:t> kaydedilmektedir. </a:t>
            </a:r>
            <a:r>
              <a:rPr lang="tr-TR" dirty="0"/>
              <a:t>İşlem sonrası sayfa yönlendirmesi </a:t>
            </a:r>
            <a:r>
              <a:rPr lang="tr-TR" dirty="0" smtClean="0"/>
              <a:t>yapılmaktadır.(sağdaki resim)</a:t>
            </a:r>
          </a:p>
          <a:p>
            <a:r>
              <a:rPr lang="tr-TR" dirty="0" smtClean="0"/>
              <a:t>‘</a:t>
            </a:r>
            <a:r>
              <a:rPr lang="tr-TR" dirty="0" err="1" smtClean="0"/>
              <a:t>slidersil</a:t>
            </a:r>
            <a:r>
              <a:rPr lang="tr-TR" dirty="0" smtClean="0"/>
              <a:t>’ ile silinmek istenen </a:t>
            </a:r>
            <a:r>
              <a:rPr lang="tr-TR" dirty="0" err="1" smtClean="0"/>
              <a:t>slider</a:t>
            </a:r>
            <a:r>
              <a:rPr lang="tr-TR" dirty="0" smtClean="0"/>
              <a:t> </a:t>
            </a:r>
            <a:r>
              <a:rPr lang="tr-TR" dirty="0" err="1" smtClean="0"/>
              <a:t>id</a:t>
            </a:r>
            <a:r>
              <a:rPr lang="tr-TR" dirty="0" smtClean="0"/>
              <a:t> değerine göre </a:t>
            </a:r>
            <a:r>
              <a:rPr lang="tr-TR" dirty="0" err="1" smtClean="0"/>
              <a:t>veritabanından</a:t>
            </a:r>
            <a:r>
              <a:rPr lang="tr-TR" dirty="0" smtClean="0"/>
              <a:t> silme işlemi yapılmaktadır. Silinen </a:t>
            </a:r>
            <a:r>
              <a:rPr lang="tr-TR" dirty="0" err="1" smtClean="0"/>
              <a:t>slider</a:t>
            </a:r>
            <a:r>
              <a:rPr lang="tr-TR" dirty="0" smtClean="0"/>
              <a:t> resmi, </a:t>
            </a:r>
            <a:r>
              <a:rPr lang="tr-TR" dirty="0" err="1" smtClean="0"/>
              <a:t>slider</a:t>
            </a:r>
            <a:r>
              <a:rPr lang="tr-TR" dirty="0" smtClean="0"/>
              <a:t> klasöründen de silinmektedir.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328" y="903450"/>
            <a:ext cx="3333750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978" y="3501157"/>
            <a:ext cx="4418036" cy="2475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14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51230" y="337507"/>
            <a:ext cx="10540770" cy="663834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smtClean="0"/>
              <a:t>Paneli - </a:t>
            </a:r>
            <a:r>
              <a:rPr lang="tr-TR" dirty="0" err="1"/>
              <a:t>Slider</a:t>
            </a:r>
            <a:r>
              <a:rPr lang="tr-TR" dirty="0"/>
              <a:t> Sayfası </a:t>
            </a:r>
            <a:r>
              <a:rPr lang="tr-TR" dirty="0" smtClean="0"/>
              <a:t>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72510" y="1261815"/>
            <a:ext cx="6905768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sliderduzenle</a:t>
            </a:r>
            <a:r>
              <a:rPr lang="tr-TR" dirty="0" smtClean="0"/>
              <a:t>’ </a:t>
            </a:r>
            <a:r>
              <a:rPr lang="tr-TR" dirty="0"/>
              <a:t>ile </a:t>
            </a:r>
            <a:r>
              <a:rPr lang="tr-TR" dirty="0" smtClean="0"/>
              <a:t>değiştirilmek istenen </a:t>
            </a:r>
            <a:r>
              <a:rPr lang="tr-TR" dirty="0" err="1" smtClean="0"/>
              <a:t>slider</a:t>
            </a:r>
            <a:r>
              <a:rPr lang="tr-TR" dirty="0" smtClean="0"/>
              <a:t> değerleri gönderilir, </a:t>
            </a:r>
            <a:r>
              <a:rPr lang="tr-TR" dirty="0"/>
              <a:t>resim dosyası seçilerek güncelleme yapıldıysa </a:t>
            </a:r>
            <a:r>
              <a:rPr lang="tr-TR" dirty="0" smtClean="0"/>
              <a:t>rastgele sayı </a:t>
            </a:r>
            <a:r>
              <a:rPr lang="tr-TR" dirty="0"/>
              <a:t>üretilerek resim dosyası adı oluşturulup </a:t>
            </a:r>
            <a:r>
              <a:rPr lang="tr-TR" dirty="0" err="1"/>
              <a:t>veritabanına</a:t>
            </a:r>
            <a:r>
              <a:rPr lang="tr-TR" dirty="0"/>
              <a:t> güncelleme </a:t>
            </a:r>
            <a:r>
              <a:rPr lang="tr-TR" dirty="0" smtClean="0"/>
              <a:t>yapılmaktadır.</a:t>
            </a:r>
            <a:r>
              <a:rPr lang="tr-TR" dirty="0"/>
              <a:t> (sağdaki resim). </a:t>
            </a:r>
            <a:r>
              <a:rPr lang="tr-TR" dirty="0" smtClean="0"/>
              <a:t>  Eski resim bulunduğu klasörden  silinmektedir (aşağıdaki resim). </a:t>
            </a:r>
            <a:r>
              <a:rPr lang="tr-TR" dirty="0"/>
              <a:t>İşlem sonrası sayfa yönlendirmesi yapılmaktadır.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460" y="974045"/>
            <a:ext cx="3534770" cy="537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85" y="3588477"/>
            <a:ext cx="39052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852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Komşu Market E-Ticaret Sitesi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920374" y="1778000"/>
            <a:ext cx="9495338" cy="3777622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    Komşu Market e-ticaret sitesi içerisinde birçok çeşit ürün barındıran, hızlıca alışveriş yapmaya imkan sağlayan, kolaylıkla kullanıcı ekleme yapılmasını sağlayan sitedir.</a:t>
            </a:r>
          </a:p>
          <a:p>
            <a:pPr marL="0" indent="0">
              <a:buNone/>
            </a:pPr>
            <a:r>
              <a:rPr lang="tr-TR" dirty="0" smtClean="0"/>
              <a:t>  </a:t>
            </a:r>
            <a:r>
              <a:rPr lang="tr-TR" dirty="0" err="1" smtClean="0"/>
              <a:t>Admin</a:t>
            </a:r>
            <a:r>
              <a:rPr lang="tr-TR" dirty="0" smtClean="0"/>
              <a:t> paneli ile kategori, ürün, </a:t>
            </a:r>
            <a:r>
              <a:rPr lang="tr-TR" dirty="0" err="1" smtClean="0"/>
              <a:t>slider</a:t>
            </a:r>
            <a:r>
              <a:rPr lang="tr-TR" dirty="0" smtClean="0"/>
              <a:t>, siparişler, </a:t>
            </a:r>
            <a:r>
              <a:rPr lang="tr-TR" dirty="0"/>
              <a:t>hakkımızda</a:t>
            </a:r>
            <a:r>
              <a:rPr lang="tr-TR" dirty="0" smtClean="0"/>
              <a:t>, üyeler, yorumlar ve ayarlar sayfaları için ekleme</a:t>
            </a:r>
            <a:r>
              <a:rPr lang="tr-TR" dirty="0"/>
              <a:t>, silme, </a:t>
            </a:r>
            <a:r>
              <a:rPr lang="tr-TR" dirty="0" smtClean="0"/>
              <a:t>güncelleme işlemi yapılmaktadır.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16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42200" y="436730"/>
            <a:ext cx="11532358" cy="1160059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smtClean="0"/>
              <a:t>Paneli - </a:t>
            </a:r>
            <a:r>
              <a:rPr lang="tr-TR" dirty="0" err="1"/>
              <a:t>Slider</a:t>
            </a:r>
            <a:r>
              <a:rPr lang="tr-TR" dirty="0"/>
              <a:t> Sayfası Kodlaması devamı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60914" y="1492155"/>
            <a:ext cx="8915400" cy="3777622"/>
          </a:xfrm>
        </p:spPr>
        <p:txBody>
          <a:bodyPr/>
          <a:lstStyle/>
          <a:p>
            <a:r>
              <a:rPr lang="tr-TR" dirty="0"/>
              <a:t>Resim dosyası yoksa direk güncelleme </a:t>
            </a:r>
            <a:r>
              <a:rPr lang="tr-TR" dirty="0" smtClean="0"/>
              <a:t>yapılmaktadır. </a:t>
            </a:r>
            <a:r>
              <a:rPr lang="tr-TR" dirty="0"/>
              <a:t>İşlem sonrası sayfa yönlendirmesi yapılmaktadır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808" y="2292824"/>
            <a:ext cx="2982133" cy="3910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009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42298" y="419394"/>
            <a:ext cx="891168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smtClean="0"/>
              <a:t>Paneli - Yorumlar Sayfası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70094" y="1178256"/>
            <a:ext cx="9379875" cy="995363"/>
          </a:xfrm>
        </p:spPr>
        <p:txBody>
          <a:bodyPr/>
          <a:lstStyle/>
          <a:p>
            <a:r>
              <a:rPr lang="tr-TR" dirty="0" smtClean="0"/>
              <a:t>Yorumlar sayfası </a:t>
            </a:r>
            <a:r>
              <a:rPr lang="tr-TR" dirty="0"/>
              <a:t>sitede </a:t>
            </a:r>
            <a:r>
              <a:rPr lang="tr-TR" dirty="0" smtClean="0"/>
              <a:t>kullanıcıların ürünlere yaptığı yorumların </a:t>
            </a:r>
            <a:r>
              <a:rPr lang="tr-TR" dirty="0" err="1" smtClean="0"/>
              <a:t>admin</a:t>
            </a:r>
            <a:r>
              <a:rPr lang="tr-TR" dirty="0" smtClean="0"/>
              <a:t> tarafından onay yada reddetme işlemleri için oluşturulmuştur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" y="2173619"/>
            <a:ext cx="10601325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57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37581" y="433041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smtClean="0"/>
              <a:t>Paneli - </a:t>
            </a:r>
            <a:r>
              <a:rPr lang="tr-TR" dirty="0"/>
              <a:t>Yorumlar Sayfası </a:t>
            </a:r>
            <a:r>
              <a:rPr lang="tr-TR" dirty="0" smtClean="0"/>
              <a:t>Kodlaması</a:t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70095" y="1314735"/>
            <a:ext cx="9420818" cy="1118688"/>
          </a:xfrm>
        </p:spPr>
        <p:txBody>
          <a:bodyPr/>
          <a:lstStyle/>
          <a:p>
            <a:r>
              <a:rPr lang="tr-TR" dirty="0" smtClean="0"/>
              <a:t>‘yorumlar’ </a:t>
            </a:r>
            <a:r>
              <a:rPr lang="tr-TR" dirty="0"/>
              <a:t>tablosundaki bilgiler </a:t>
            </a:r>
            <a:r>
              <a:rPr lang="tr-TR" dirty="0" err="1" smtClean="0"/>
              <a:t>yorumlar.php</a:t>
            </a:r>
            <a:r>
              <a:rPr lang="tr-TR" dirty="0" smtClean="0"/>
              <a:t> sayfasındaki </a:t>
            </a:r>
            <a:r>
              <a:rPr lang="tr-TR" dirty="0"/>
              <a:t>sorgu ile getirilmektedir. Tablodan getirilen </a:t>
            </a:r>
            <a:r>
              <a:rPr lang="tr-TR" dirty="0" smtClean="0"/>
              <a:t>yorum bilgileri </a:t>
            </a:r>
            <a:r>
              <a:rPr lang="tr-TR" dirty="0"/>
              <a:t>sayfası içerisine ilgili yerlere yazılmaktadır.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6" y="2379276"/>
            <a:ext cx="6163244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İçerik Yer Tutucusu 2"/>
          <p:cNvSpPr txBox="1">
            <a:spLocks/>
          </p:cNvSpPr>
          <p:nvPr/>
        </p:nvSpPr>
        <p:spPr>
          <a:xfrm>
            <a:off x="7342495" y="2260552"/>
            <a:ext cx="3821373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Yorumları onaylamak için ‘</a:t>
            </a:r>
            <a:r>
              <a:rPr lang="tr-TR" dirty="0" err="1" smtClean="0"/>
              <a:t>yorumonay</a:t>
            </a:r>
            <a:r>
              <a:rPr lang="tr-TR" dirty="0" smtClean="0"/>
              <a:t>’, silmek </a:t>
            </a:r>
            <a:r>
              <a:rPr lang="tr-TR" dirty="0"/>
              <a:t>için </a:t>
            </a:r>
            <a:r>
              <a:rPr lang="tr-TR" dirty="0" smtClean="0"/>
              <a:t>‘</a:t>
            </a:r>
            <a:r>
              <a:rPr lang="tr-TR" dirty="0" err="1" smtClean="0"/>
              <a:t>yorumsil</a:t>
            </a:r>
            <a:r>
              <a:rPr lang="tr-TR" dirty="0" smtClean="0"/>
              <a:t>’ </a:t>
            </a:r>
            <a:r>
              <a:rPr lang="tr-TR" dirty="0" err="1" smtClean="0"/>
              <a:t>degerleri</a:t>
            </a:r>
            <a:r>
              <a:rPr lang="tr-TR" dirty="0" smtClean="0"/>
              <a:t> gönderilmektedir.</a:t>
            </a:r>
            <a:endParaRPr lang="tr-TR" dirty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672" y="3510195"/>
            <a:ext cx="52006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09" y="4483930"/>
            <a:ext cx="5057775" cy="57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007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83141" y="446689"/>
            <a:ext cx="9607573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smtClean="0"/>
              <a:t>Paneli - Yorumlar Sayfası 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29152" y="1341082"/>
            <a:ext cx="10292948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yorumonay</a:t>
            </a:r>
            <a:r>
              <a:rPr lang="tr-TR" dirty="0" smtClean="0"/>
              <a:t>’ </a:t>
            </a:r>
            <a:r>
              <a:rPr lang="tr-TR" dirty="0"/>
              <a:t>ile </a:t>
            </a:r>
            <a:r>
              <a:rPr lang="tr-TR" dirty="0" smtClean="0"/>
              <a:t>onaylanması istene yorumun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 smtClean="0"/>
              <a:t>degerine</a:t>
            </a:r>
            <a:r>
              <a:rPr lang="tr-TR" dirty="0" smtClean="0"/>
              <a:t> göre </a:t>
            </a:r>
            <a:r>
              <a:rPr lang="tr-TR" dirty="0" err="1" smtClean="0"/>
              <a:t>veritabanındaki</a:t>
            </a:r>
            <a:r>
              <a:rPr lang="tr-TR" dirty="0" smtClean="0"/>
              <a:t> onay değeri güncellenmektedir (1.Resim).</a:t>
            </a:r>
          </a:p>
          <a:p>
            <a:r>
              <a:rPr lang="tr-TR" dirty="0" smtClean="0"/>
              <a:t>‘</a:t>
            </a:r>
            <a:r>
              <a:rPr lang="tr-TR" dirty="0" err="1" smtClean="0"/>
              <a:t>yorumsil</a:t>
            </a:r>
            <a:r>
              <a:rPr lang="tr-TR" dirty="0" smtClean="0"/>
              <a:t>’ </a:t>
            </a:r>
            <a:r>
              <a:rPr lang="tr-TR" dirty="0"/>
              <a:t>ile </a:t>
            </a:r>
            <a:r>
              <a:rPr lang="tr-TR" dirty="0" smtClean="0"/>
              <a:t>silinmesi istene </a:t>
            </a:r>
            <a:r>
              <a:rPr lang="tr-TR" dirty="0"/>
              <a:t>yorumun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err="1"/>
              <a:t>degerine</a:t>
            </a:r>
            <a:r>
              <a:rPr lang="tr-TR" dirty="0"/>
              <a:t> göre </a:t>
            </a:r>
            <a:r>
              <a:rPr lang="tr-TR" dirty="0" err="1" smtClean="0"/>
              <a:t>veritabanından</a:t>
            </a:r>
            <a:r>
              <a:rPr lang="tr-TR" dirty="0" smtClean="0"/>
              <a:t> yorum silinmektedir (2.Resim).</a:t>
            </a:r>
            <a:endParaRPr lang="tr-TR" dirty="0"/>
          </a:p>
          <a:p>
            <a:r>
              <a:rPr lang="tr-TR" dirty="0" smtClean="0"/>
              <a:t>İşlem </a:t>
            </a:r>
            <a:r>
              <a:rPr lang="tr-TR" dirty="0"/>
              <a:t>sonrası sayfa yönlendirmesi </a:t>
            </a:r>
            <a:r>
              <a:rPr lang="tr-TR" dirty="0" smtClean="0"/>
              <a:t>yapılmaktadır.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73" y="3257266"/>
            <a:ext cx="348615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80" y="3625756"/>
            <a:ext cx="49053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775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37581" y="337508"/>
            <a:ext cx="891168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</a:t>
            </a:r>
            <a:r>
              <a:rPr lang="tr-TR" dirty="0" smtClean="0"/>
              <a:t>– Ayarlar Sayfası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88459" y="1110018"/>
            <a:ext cx="8915400" cy="1019033"/>
          </a:xfrm>
        </p:spPr>
        <p:txBody>
          <a:bodyPr/>
          <a:lstStyle/>
          <a:p>
            <a:r>
              <a:rPr lang="tr-TR" dirty="0" smtClean="0"/>
              <a:t>Ayarlar sayfası sitenin adres, başlık, açıklama gibi bilgilerinin </a:t>
            </a:r>
            <a:r>
              <a:rPr lang="tr-TR" dirty="0"/>
              <a:t>düzenlemesi işlemleri için oluşturulmuştur.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8" y="1984181"/>
            <a:ext cx="4172163" cy="467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8961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01355" y="4739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Admin</a:t>
            </a:r>
            <a:r>
              <a:rPr lang="tr-TR" dirty="0"/>
              <a:t> Paneli </a:t>
            </a:r>
            <a:r>
              <a:rPr lang="tr-TR" dirty="0" smtClean="0"/>
              <a:t>– Ayarlar Sayfası </a:t>
            </a:r>
            <a:r>
              <a:rPr lang="tr-TR" dirty="0"/>
              <a:t>Kodlaması</a:t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51981" y="1055427"/>
            <a:ext cx="9693773" cy="3777622"/>
          </a:xfrm>
        </p:spPr>
        <p:txBody>
          <a:bodyPr/>
          <a:lstStyle/>
          <a:p>
            <a:r>
              <a:rPr lang="tr-TR" dirty="0" smtClean="0"/>
              <a:t>‘ayarlar’ </a:t>
            </a:r>
            <a:r>
              <a:rPr lang="tr-TR" dirty="0"/>
              <a:t>tablosundaki </a:t>
            </a:r>
            <a:r>
              <a:rPr lang="tr-TR" dirty="0" smtClean="0"/>
              <a:t> bilgilerini </a:t>
            </a:r>
            <a:r>
              <a:rPr lang="tr-TR" dirty="0" err="1" smtClean="0"/>
              <a:t>header.php</a:t>
            </a:r>
            <a:r>
              <a:rPr lang="tr-TR" dirty="0" smtClean="0"/>
              <a:t> </a:t>
            </a:r>
            <a:r>
              <a:rPr lang="tr-TR" dirty="0"/>
              <a:t>sayfasındaki sorgu ile </a:t>
            </a:r>
            <a:r>
              <a:rPr lang="tr-TR" dirty="0" smtClean="0"/>
              <a:t>getirilmektedir(1.Resim). </a:t>
            </a:r>
            <a:r>
              <a:rPr lang="tr-TR" dirty="0"/>
              <a:t>Tablodan getirilen site başlık, açıklama, anahtar kelime ve logo</a:t>
            </a:r>
            <a:r>
              <a:rPr lang="tr-TR" dirty="0" smtClean="0"/>
              <a:t> </a:t>
            </a:r>
            <a:r>
              <a:rPr lang="tr-TR" dirty="0"/>
              <a:t>bilgileri sayfası içerisine ilgili yerlere </a:t>
            </a:r>
            <a:r>
              <a:rPr lang="tr-TR" dirty="0" smtClean="0"/>
              <a:t>yazılmaktadır(2.Resim ).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1" y="2937790"/>
            <a:ext cx="5882634" cy="149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471" y="2434135"/>
            <a:ext cx="41243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3002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46764" y="555872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Admin</a:t>
            </a:r>
            <a:r>
              <a:rPr lang="tr-TR" dirty="0"/>
              <a:t> Paneli – Ayarlar Sayfası Kodlaması</a:t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38334" y="1355678"/>
            <a:ext cx="8915400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ayarkaydet</a:t>
            </a:r>
            <a:r>
              <a:rPr lang="tr-TR" dirty="0" smtClean="0"/>
              <a:t>’ ile </a:t>
            </a:r>
            <a:r>
              <a:rPr lang="tr-TR" dirty="0" err="1" smtClean="0"/>
              <a:t>veritabanındaki</a:t>
            </a:r>
            <a:r>
              <a:rPr lang="tr-TR" dirty="0" smtClean="0"/>
              <a:t> ilgili alanlar güncellenmektedir. İşlem </a:t>
            </a:r>
            <a:r>
              <a:rPr lang="tr-TR" dirty="0"/>
              <a:t>sonrası sayfa yönlendirmesi yapılmaktadır.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663" y="2193167"/>
            <a:ext cx="4924780" cy="3944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56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25807" y="370489"/>
            <a:ext cx="891168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smtClean="0"/>
              <a:t>İletişim Sayfası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29403" y="1328382"/>
            <a:ext cx="8915400" cy="3777622"/>
          </a:xfrm>
        </p:spPr>
        <p:txBody>
          <a:bodyPr/>
          <a:lstStyle/>
          <a:p>
            <a:r>
              <a:rPr lang="tr-TR" dirty="0" smtClean="0"/>
              <a:t>İletişim sayfası </a:t>
            </a:r>
            <a:r>
              <a:rPr lang="tr-TR" dirty="0"/>
              <a:t>sitenin </a:t>
            </a:r>
            <a:r>
              <a:rPr lang="tr-TR" dirty="0" smtClean="0"/>
              <a:t>telefon, adres, mail ve mesai bilgilerinin </a:t>
            </a:r>
            <a:r>
              <a:rPr lang="tr-TR" dirty="0"/>
              <a:t>düzenlemesi işlemleri için oluşturulmuştur.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206" y="2313771"/>
            <a:ext cx="4857678" cy="414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212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51229" y="378450"/>
            <a:ext cx="10031255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İletişim Sayfası </a:t>
            </a:r>
            <a:r>
              <a:rPr lang="tr-TR" dirty="0" smtClean="0"/>
              <a:t>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29403" y="1232848"/>
            <a:ext cx="8915400" cy="3777622"/>
          </a:xfrm>
        </p:spPr>
        <p:txBody>
          <a:bodyPr/>
          <a:lstStyle/>
          <a:p>
            <a:r>
              <a:rPr lang="tr-TR" dirty="0"/>
              <a:t>‘ayarlar’ tablosundaki  bilgilerini </a:t>
            </a:r>
            <a:r>
              <a:rPr lang="tr-TR" dirty="0" err="1"/>
              <a:t>header.php</a:t>
            </a:r>
            <a:r>
              <a:rPr lang="tr-TR" dirty="0"/>
              <a:t> sayfasındaki sorgu ile getirilmektedir(1.Resim). Tablodan getirilen </a:t>
            </a:r>
            <a:r>
              <a:rPr lang="tr-TR" dirty="0" smtClean="0"/>
              <a:t>telefon, adres, mail, mesai  bilgileri </a:t>
            </a:r>
            <a:r>
              <a:rPr lang="tr-TR" dirty="0"/>
              <a:t>sayfası içerisine ilgili yerlere yazılmaktadır(2.Resim ).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9" y="2733073"/>
            <a:ext cx="5882634" cy="149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472" y="2421340"/>
            <a:ext cx="4332951" cy="367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984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64877" y="323861"/>
            <a:ext cx="10140436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İletişim Sayfası Kodlaması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97642" y="1219200"/>
            <a:ext cx="8915400" cy="1073269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iletisimkaydet</a:t>
            </a:r>
            <a:r>
              <a:rPr lang="tr-TR" dirty="0"/>
              <a:t>’ </a:t>
            </a:r>
            <a:r>
              <a:rPr lang="tr-TR" dirty="0" smtClean="0"/>
              <a:t>ile değiştirilmek istenen </a:t>
            </a:r>
            <a:r>
              <a:rPr lang="tr-TR" dirty="0" err="1" smtClean="0"/>
              <a:t>degerler</a:t>
            </a:r>
            <a:r>
              <a:rPr lang="tr-TR" dirty="0" smtClean="0"/>
              <a:t> gönderilir, </a:t>
            </a:r>
            <a:r>
              <a:rPr lang="tr-TR" dirty="0" err="1" smtClean="0"/>
              <a:t>veritabanındaki</a:t>
            </a:r>
            <a:r>
              <a:rPr lang="tr-TR" dirty="0" smtClean="0"/>
              <a:t> </a:t>
            </a:r>
            <a:r>
              <a:rPr lang="tr-TR" dirty="0"/>
              <a:t>ilgili </a:t>
            </a:r>
            <a:r>
              <a:rPr lang="tr-TR" dirty="0" smtClean="0"/>
              <a:t>alanlar </a:t>
            </a:r>
            <a:r>
              <a:rPr lang="tr-TR" dirty="0"/>
              <a:t>güncellenmektedir. İşlem sonrası sayfa yönlendirmesi yapılmaktadır.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04" y="2292469"/>
            <a:ext cx="3940792" cy="384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487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180" y="467699"/>
            <a:ext cx="8911687" cy="1280890"/>
          </a:xfrm>
        </p:spPr>
        <p:txBody>
          <a:bodyPr/>
          <a:lstStyle/>
          <a:p>
            <a:r>
              <a:rPr lang="tr-TR" dirty="0" err="1" smtClean="0"/>
              <a:t>eticaret</a:t>
            </a:r>
            <a:r>
              <a:rPr lang="tr-TR" dirty="0" smtClean="0"/>
              <a:t> İsimli </a:t>
            </a:r>
            <a:r>
              <a:rPr lang="tr-TR" dirty="0" err="1"/>
              <a:t>V</a:t>
            </a:r>
            <a:r>
              <a:rPr lang="tr-TR" dirty="0" err="1" smtClean="0"/>
              <a:t>eritabanı</a:t>
            </a:r>
            <a:r>
              <a:rPr lang="tr-TR" dirty="0" smtClean="0"/>
              <a:t> ve Tabloları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016" y="1363969"/>
            <a:ext cx="10178883" cy="1649691"/>
          </a:xfrm>
        </p:spPr>
        <p:txBody>
          <a:bodyPr>
            <a:normAutofit/>
          </a:bodyPr>
          <a:lstStyle/>
          <a:p>
            <a:pPr algn="just"/>
            <a:r>
              <a:rPr lang="tr-TR" dirty="0" err="1"/>
              <a:t>e</a:t>
            </a:r>
            <a:r>
              <a:rPr lang="tr-TR" dirty="0" err="1" smtClean="0"/>
              <a:t>ticaret</a:t>
            </a:r>
            <a:r>
              <a:rPr lang="tr-TR" dirty="0" smtClean="0"/>
              <a:t> isimli </a:t>
            </a:r>
            <a:r>
              <a:rPr lang="tr-TR" dirty="0" err="1" smtClean="0"/>
              <a:t>veritabanı</a:t>
            </a:r>
            <a:r>
              <a:rPr lang="tr-TR" dirty="0" smtClean="0"/>
              <a:t> içerisinde ürünlerin, siparişlerin, kullanıcıların, yorumların, kategorilerin vb.  bilgilerin bulunduğu tabloları içerir. </a:t>
            </a:r>
          </a:p>
          <a:p>
            <a:pPr algn="just"/>
            <a:r>
              <a:rPr lang="tr-TR" dirty="0" smtClean="0"/>
              <a:t>Aşağıda </a:t>
            </a:r>
            <a:r>
              <a:rPr lang="tr-TR" dirty="0" err="1" smtClean="0"/>
              <a:t>veritabanın</a:t>
            </a:r>
            <a:r>
              <a:rPr lang="tr-TR" dirty="0" smtClean="0"/>
              <a:t> da kullanılan tabloların isimleri </a:t>
            </a:r>
            <a:r>
              <a:rPr lang="tr-TR" dirty="0"/>
              <a:t>gösterilmektedir</a:t>
            </a:r>
            <a:r>
              <a:rPr lang="tr-TR" dirty="0" smtClean="0"/>
              <a:t>. </a:t>
            </a:r>
          </a:p>
          <a:p>
            <a:pPr algn="just"/>
            <a:endParaRPr lang="en-US" dirty="0" smtClean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17" y="3013660"/>
            <a:ext cx="10001250" cy="3230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01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18771" y="339971"/>
            <a:ext cx="891168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Paneli- Kategori Sayfası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60101" y="1235691"/>
            <a:ext cx="8915400" cy="882555"/>
          </a:xfrm>
        </p:spPr>
        <p:txBody>
          <a:bodyPr/>
          <a:lstStyle/>
          <a:p>
            <a:r>
              <a:rPr lang="tr-TR" dirty="0"/>
              <a:t>Kategori sayfası ürün kategorileri ekleme, silme, güncelleme işlemleri için oluşturulmuştur. ‘kategori’ tablosuna erişerek oradaki bilgileri getirmektedir.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33" y="1953621"/>
            <a:ext cx="10519936" cy="471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152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01955" y="405746"/>
            <a:ext cx="9689460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Kategori Sayfası kodlaması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65630" y="1238746"/>
            <a:ext cx="9789308" cy="937146"/>
          </a:xfrm>
        </p:spPr>
        <p:txBody>
          <a:bodyPr/>
          <a:lstStyle/>
          <a:p>
            <a:r>
              <a:rPr lang="tr-TR" dirty="0"/>
              <a:t>‘kategori’ tablosu bilgileri ‘</a:t>
            </a:r>
            <a:r>
              <a:rPr lang="tr-TR" dirty="0" err="1"/>
              <a:t>kategori.php</a:t>
            </a:r>
            <a:r>
              <a:rPr lang="tr-TR" dirty="0"/>
              <a:t>’ sayfasındaki sorgu ile getirilmektedir. Tablodan getirilen kategori bilgileri sayfası içerisine ilgili yerlere yazılmaktadır.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11" y="2094005"/>
            <a:ext cx="4699379" cy="426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032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10286" y="323859"/>
            <a:ext cx="9599075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Kategori Sayfası kodlaması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65629" y="1136121"/>
            <a:ext cx="8915400" cy="4962290"/>
          </a:xfrm>
        </p:spPr>
        <p:txBody>
          <a:bodyPr>
            <a:normAutofit/>
          </a:bodyPr>
          <a:lstStyle/>
          <a:p>
            <a:r>
              <a:rPr lang="tr-TR" dirty="0" smtClean="0"/>
              <a:t>Yeni kategori eklemek için kategori bilgileri ‘</a:t>
            </a:r>
            <a:r>
              <a:rPr lang="tr-TR" dirty="0" err="1" smtClean="0"/>
              <a:t>kategoriekle</a:t>
            </a:r>
            <a:r>
              <a:rPr lang="tr-TR" dirty="0" smtClean="0"/>
              <a:t>’ </a:t>
            </a:r>
            <a:r>
              <a:rPr lang="tr-TR" dirty="0" err="1" smtClean="0"/>
              <a:t>islem.php’ye</a:t>
            </a:r>
            <a:r>
              <a:rPr lang="tr-TR" dirty="0" smtClean="0"/>
              <a:t> gönderilmektedir.</a:t>
            </a:r>
          </a:p>
          <a:p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Kategori </a:t>
            </a:r>
            <a:r>
              <a:rPr lang="tr-TR" dirty="0"/>
              <a:t>düzenleme işlemleri için ‘</a:t>
            </a:r>
            <a:r>
              <a:rPr lang="tr-TR" dirty="0" err="1"/>
              <a:t>kategoriduzenle.php</a:t>
            </a:r>
            <a:r>
              <a:rPr lang="tr-TR" dirty="0"/>
              <a:t>’ sayfasına kategori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err="1"/>
              <a:t>degeri</a:t>
            </a:r>
            <a:r>
              <a:rPr lang="tr-TR" dirty="0"/>
              <a:t> gönderilmektedir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Kategori silmek için ‘</a:t>
            </a:r>
            <a:r>
              <a:rPr lang="tr-TR" dirty="0" err="1"/>
              <a:t>kategorisil&amp;id</a:t>
            </a:r>
            <a:r>
              <a:rPr lang="tr-TR" dirty="0"/>
              <a:t>’ </a:t>
            </a:r>
            <a:r>
              <a:rPr lang="tr-TR" dirty="0" err="1"/>
              <a:t>degerleri</a:t>
            </a:r>
            <a:r>
              <a:rPr lang="tr-TR" dirty="0"/>
              <a:t> </a:t>
            </a:r>
            <a:r>
              <a:rPr lang="tr-TR" dirty="0" err="1"/>
              <a:t>islem.php</a:t>
            </a:r>
            <a:r>
              <a:rPr lang="tr-TR" dirty="0"/>
              <a:t> gönderilmektedir.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Ürünlere gitmek için kategori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err="1"/>
              <a:t>degeri</a:t>
            </a:r>
            <a:r>
              <a:rPr lang="tr-TR" dirty="0"/>
              <a:t> </a:t>
            </a:r>
            <a:r>
              <a:rPr lang="tr-TR" dirty="0" err="1"/>
              <a:t>urunler</a:t>
            </a:r>
            <a:r>
              <a:rPr lang="tr-TR" dirty="0"/>
              <a:t> sayfasına gönderilmektedir. 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000" y="3377376"/>
            <a:ext cx="6069200" cy="534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704" y="4524208"/>
            <a:ext cx="5648146" cy="523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000" y="5752800"/>
            <a:ext cx="5022377" cy="507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2" y="1945659"/>
            <a:ext cx="38766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49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21241" y="333337"/>
            <a:ext cx="10262666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Kategori Sayfası kodlaması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07022" y="1171415"/>
            <a:ext cx="8915400" cy="3777622"/>
          </a:xfrm>
        </p:spPr>
        <p:txBody>
          <a:bodyPr/>
          <a:lstStyle/>
          <a:p>
            <a:r>
              <a:rPr lang="tr-TR" dirty="0"/>
              <a:t>‘</a:t>
            </a:r>
            <a:r>
              <a:rPr lang="tr-TR" dirty="0" err="1" smtClean="0"/>
              <a:t>kategoriekle</a:t>
            </a:r>
            <a:r>
              <a:rPr lang="tr-TR" dirty="0" smtClean="0">
                <a:solidFill>
                  <a:srgbClr val="FF0000"/>
                </a:solidFill>
              </a:rPr>
              <a:t>’  </a:t>
            </a:r>
            <a:r>
              <a:rPr lang="tr-TR" dirty="0">
                <a:solidFill>
                  <a:schemeClr val="tx1"/>
                </a:solidFill>
              </a:rPr>
              <a:t>ile </a:t>
            </a:r>
            <a:r>
              <a:rPr lang="tr-TR" dirty="0" smtClean="0">
                <a:solidFill>
                  <a:schemeClr val="tx1"/>
                </a:solidFill>
              </a:rPr>
              <a:t>eklenmek istene </a:t>
            </a:r>
            <a:r>
              <a:rPr lang="tr-TR" dirty="0">
                <a:solidFill>
                  <a:schemeClr val="tx1"/>
                </a:solidFill>
              </a:rPr>
              <a:t>kategori </a:t>
            </a:r>
            <a:r>
              <a:rPr lang="tr-TR" dirty="0" err="1" smtClean="0">
                <a:solidFill>
                  <a:schemeClr val="tx1"/>
                </a:solidFill>
              </a:rPr>
              <a:t>degerleri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veritabanına</a:t>
            </a:r>
            <a:r>
              <a:rPr lang="tr-TR" dirty="0" smtClean="0">
                <a:solidFill>
                  <a:schemeClr val="tx1"/>
                </a:solidFill>
              </a:rPr>
              <a:t> gönderilerek eklemek yapılmaktadır </a:t>
            </a:r>
            <a:r>
              <a:rPr lang="tr-TR" dirty="0" smtClean="0"/>
              <a:t>(1-2.Resim).</a:t>
            </a:r>
          </a:p>
          <a:p>
            <a:r>
              <a:rPr lang="tr-TR" dirty="0" smtClean="0"/>
              <a:t>‘</a:t>
            </a:r>
            <a:r>
              <a:rPr lang="tr-TR" dirty="0" err="1" smtClean="0"/>
              <a:t>kategorisil</a:t>
            </a:r>
            <a:r>
              <a:rPr lang="tr-TR" dirty="0" smtClean="0"/>
              <a:t>’  </a:t>
            </a:r>
            <a:r>
              <a:rPr lang="tr-TR" dirty="0"/>
              <a:t>ile silinmesi istene </a:t>
            </a:r>
            <a:r>
              <a:rPr lang="tr-TR" dirty="0" smtClean="0"/>
              <a:t>kategori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/>
              <a:t>degerine</a:t>
            </a:r>
            <a:r>
              <a:rPr lang="tr-TR" dirty="0"/>
              <a:t> göre </a:t>
            </a:r>
            <a:r>
              <a:rPr lang="tr-TR" dirty="0" err="1"/>
              <a:t>veritabanından</a:t>
            </a:r>
            <a:r>
              <a:rPr lang="tr-TR" dirty="0"/>
              <a:t> </a:t>
            </a:r>
            <a:r>
              <a:rPr lang="tr-TR" dirty="0" smtClean="0"/>
              <a:t>kategori silinmektedir (2.Resim) .</a:t>
            </a:r>
          </a:p>
          <a:p>
            <a:r>
              <a:rPr lang="tr-TR" dirty="0" smtClean="0"/>
              <a:t>İşlem </a:t>
            </a:r>
            <a:r>
              <a:rPr lang="tr-TR" dirty="0"/>
              <a:t>sonrası sayfa </a:t>
            </a:r>
            <a:r>
              <a:rPr lang="tr-TR" dirty="0" smtClean="0"/>
              <a:t>yönlendirmesi </a:t>
            </a:r>
            <a:r>
              <a:rPr lang="tr-TR" dirty="0"/>
              <a:t>yapılmaktadır.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68" y="3511078"/>
            <a:ext cx="4281060" cy="219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99" y="3131877"/>
            <a:ext cx="391477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7" y="3131877"/>
            <a:ext cx="2791763" cy="3658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614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19468" y="392098"/>
            <a:ext cx="9826538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smtClean="0"/>
              <a:t>Kategori Düzenle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92154" y="1219200"/>
            <a:ext cx="8915400" cy="3777622"/>
          </a:xfrm>
        </p:spPr>
        <p:txBody>
          <a:bodyPr/>
          <a:lstStyle/>
          <a:p>
            <a:r>
              <a:rPr lang="tr-TR" dirty="0" smtClean="0"/>
              <a:t>Kategori sayfasından gelen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 smtClean="0"/>
              <a:t>degerine</a:t>
            </a:r>
            <a:r>
              <a:rPr lang="tr-TR" dirty="0" smtClean="0"/>
              <a:t> göre kategori bilgilerini düzenleme işlemleri </a:t>
            </a:r>
            <a:r>
              <a:rPr lang="tr-TR" dirty="0"/>
              <a:t>için </a:t>
            </a:r>
            <a:r>
              <a:rPr lang="tr-TR" dirty="0" smtClean="0"/>
              <a:t>oluşturulmuştur.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78" y="1993924"/>
            <a:ext cx="36766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803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60394" y="337507"/>
            <a:ext cx="10631606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Kategori Düzenle </a:t>
            </a:r>
            <a:r>
              <a:rPr lang="tr-TR" dirty="0" smtClean="0"/>
              <a:t>Sayfası Kodlaması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60820" y="1765110"/>
            <a:ext cx="8915400" cy="3777622"/>
          </a:xfrm>
        </p:spPr>
        <p:txBody>
          <a:bodyPr/>
          <a:lstStyle/>
          <a:p>
            <a:r>
              <a:rPr lang="tr-TR" dirty="0" smtClean="0"/>
              <a:t>‘kategori’ </a:t>
            </a:r>
            <a:r>
              <a:rPr lang="tr-TR" dirty="0"/>
              <a:t>tablosundaki  </a:t>
            </a:r>
            <a:r>
              <a:rPr lang="tr-TR" dirty="0" smtClean="0"/>
              <a:t>bilgiler </a:t>
            </a:r>
            <a:r>
              <a:rPr lang="tr-TR" dirty="0" err="1" smtClean="0"/>
              <a:t>kategoriduzenle.php</a:t>
            </a:r>
            <a:r>
              <a:rPr lang="tr-TR" dirty="0" smtClean="0"/>
              <a:t> sayfasındaki </a:t>
            </a:r>
            <a:r>
              <a:rPr lang="tr-TR" dirty="0"/>
              <a:t>sorgu ile </a:t>
            </a:r>
            <a:r>
              <a:rPr lang="tr-TR" dirty="0" smtClean="0"/>
              <a:t>getirilmektedir. Tablodan getirilen kategori ad, sıra, durum bilgileri </a:t>
            </a:r>
            <a:r>
              <a:rPr lang="tr-TR" dirty="0"/>
              <a:t>sayfası içerisine ilgili yerlere </a:t>
            </a:r>
            <a:r>
              <a:rPr lang="tr-TR" dirty="0" smtClean="0"/>
              <a:t>yazılmaktadır.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15" y="3013524"/>
            <a:ext cx="50482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11" y="2656336"/>
            <a:ext cx="4905375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253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73971" y="201028"/>
            <a:ext cx="11414078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Kategori Düzenle </a:t>
            </a:r>
            <a:r>
              <a:rPr lang="tr-TR" dirty="0" smtClean="0"/>
              <a:t>Sayfası</a:t>
            </a:r>
            <a:br>
              <a:rPr lang="tr-TR" dirty="0" smtClean="0"/>
            </a:br>
            <a:r>
              <a:rPr lang="tr-TR" dirty="0" smtClean="0"/>
              <a:t> kodlaması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12933" y="1437563"/>
            <a:ext cx="10282948" cy="1592239"/>
          </a:xfrm>
        </p:spPr>
        <p:txBody>
          <a:bodyPr>
            <a:normAutofit fontScale="92500" lnSpcReduction="10000"/>
          </a:bodyPr>
          <a:lstStyle/>
          <a:p>
            <a:r>
              <a:rPr lang="tr-TR" dirty="0" smtClean="0"/>
              <a:t>‘</a:t>
            </a:r>
            <a:r>
              <a:rPr lang="tr-TR" dirty="0" err="1" smtClean="0"/>
              <a:t>kategoriduzenle</a:t>
            </a:r>
            <a:r>
              <a:rPr lang="tr-TR" dirty="0" smtClean="0"/>
              <a:t>’ ile </a:t>
            </a:r>
            <a:r>
              <a:rPr lang="tr-TR" dirty="0"/>
              <a:t>değiştirilmek istenen </a:t>
            </a:r>
            <a:r>
              <a:rPr lang="tr-TR" dirty="0" smtClean="0"/>
              <a:t>kategori değerleri gönderilmekte, </a:t>
            </a:r>
            <a:r>
              <a:rPr lang="tr-TR" dirty="0" err="1" smtClean="0"/>
              <a:t>veritabanındaki</a:t>
            </a:r>
            <a:r>
              <a:rPr lang="tr-TR" dirty="0" smtClean="0"/>
              <a:t> değerler güncellenmektedir.</a:t>
            </a:r>
          </a:p>
          <a:p>
            <a:r>
              <a:rPr lang="tr-TR" dirty="0"/>
              <a:t>‘</a:t>
            </a:r>
            <a:r>
              <a:rPr lang="tr-TR" dirty="0" err="1" smtClean="0"/>
              <a:t>kategorisil</a:t>
            </a:r>
            <a:r>
              <a:rPr lang="tr-TR" dirty="0" smtClean="0"/>
              <a:t>’ </a:t>
            </a:r>
            <a:r>
              <a:rPr lang="tr-TR" dirty="0"/>
              <a:t>ile </a:t>
            </a:r>
            <a:r>
              <a:rPr lang="tr-TR" dirty="0" smtClean="0"/>
              <a:t>silinmek istenen </a:t>
            </a:r>
            <a:r>
              <a:rPr lang="tr-TR" dirty="0"/>
              <a:t>kategori değerleri gönderilmekte, </a:t>
            </a:r>
            <a:r>
              <a:rPr lang="tr-TR" dirty="0" err="1"/>
              <a:t>veritabanındaki</a:t>
            </a:r>
            <a:r>
              <a:rPr lang="tr-TR" dirty="0"/>
              <a:t> </a:t>
            </a:r>
            <a:r>
              <a:rPr lang="tr-TR" dirty="0" smtClean="0"/>
              <a:t>ilgili kategori silinmektedir.</a:t>
            </a:r>
          </a:p>
          <a:p>
            <a:r>
              <a:rPr lang="tr-TR" dirty="0" smtClean="0"/>
              <a:t> </a:t>
            </a:r>
            <a:r>
              <a:rPr lang="tr-TR" dirty="0"/>
              <a:t>İşlem sonrası sayfa yönlendirmesi yapılmaktadır</a:t>
            </a:r>
            <a:r>
              <a:rPr lang="tr-TR" dirty="0" smtClean="0"/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69" y="3148510"/>
            <a:ext cx="3933825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41" y="3175806"/>
            <a:ext cx="4471421" cy="1993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303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35996" y="364803"/>
            <a:ext cx="891168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</a:t>
            </a:r>
            <a:r>
              <a:rPr lang="tr-TR" dirty="0" smtClean="0"/>
              <a:t>Paneli - </a:t>
            </a:r>
            <a:r>
              <a:rPr lang="tr-TR" dirty="0" err="1"/>
              <a:t>Urunler</a:t>
            </a:r>
            <a:r>
              <a:rPr lang="tr-TR" dirty="0"/>
              <a:t> Sayfası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34140" y="1151438"/>
            <a:ext cx="8915400" cy="1029231"/>
          </a:xfrm>
        </p:spPr>
        <p:txBody>
          <a:bodyPr/>
          <a:lstStyle/>
          <a:p>
            <a:r>
              <a:rPr lang="tr-TR" dirty="0"/>
              <a:t>Kategori sayfasındaki ‘Git’ butonu ile  ürün sayfasına gidilir. Ürünleri ekleme, silme, güncelleme işlemleri için oluşturulmuştur. ‘</a:t>
            </a:r>
            <a:r>
              <a:rPr lang="tr-TR" dirty="0" err="1"/>
              <a:t>urunler</a:t>
            </a:r>
            <a:r>
              <a:rPr lang="tr-TR" dirty="0"/>
              <a:t>’ tablosuna erişerek oradaki bilgileri getirmektedir.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216" y="3509880"/>
            <a:ext cx="7469090" cy="308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28" y="2303501"/>
            <a:ext cx="7469091" cy="1042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300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37732" y="309832"/>
            <a:ext cx="9907824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- </a:t>
            </a:r>
            <a:r>
              <a:rPr lang="tr-TR" dirty="0" err="1"/>
              <a:t>Urunler</a:t>
            </a:r>
            <a:r>
              <a:rPr lang="tr-TR" dirty="0"/>
              <a:t> Sayfası </a:t>
            </a:r>
            <a:r>
              <a:rPr lang="tr-TR" dirty="0" smtClean="0"/>
              <a:t>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79278" y="1178256"/>
            <a:ext cx="8915400" cy="1169159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‘</a:t>
            </a:r>
            <a:r>
              <a:rPr lang="tr-TR" dirty="0" err="1" smtClean="0"/>
              <a:t>urunler</a:t>
            </a:r>
            <a:r>
              <a:rPr lang="tr-TR" dirty="0" smtClean="0"/>
              <a:t>’ </a:t>
            </a:r>
            <a:r>
              <a:rPr lang="tr-TR" dirty="0"/>
              <a:t>tablosu bilgileri </a:t>
            </a:r>
            <a:r>
              <a:rPr lang="tr-TR" dirty="0" smtClean="0"/>
              <a:t>‘</a:t>
            </a:r>
            <a:r>
              <a:rPr lang="tr-TR" dirty="0" err="1" smtClean="0"/>
              <a:t>urunler.php</a:t>
            </a:r>
            <a:r>
              <a:rPr lang="tr-TR" dirty="0" smtClean="0"/>
              <a:t>’ </a:t>
            </a:r>
            <a:r>
              <a:rPr lang="tr-TR" dirty="0"/>
              <a:t>sayfasındaki sorgu ile getirilmektedir</a:t>
            </a:r>
            <a:r>
              <a:rPr lang="tr-TR" dirty="0" smtClean="0"/>
              <a:t>. Git butonu ile gelen kategori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 smtClean="0"/>
              <a:t>degerine</a:t>
            </a:r>
            <a:r>
              <a:rPr lang="tr-TR" dirty="0" smtClean="0"/>
              <a:t> göre </a:t>
            </a:r>
            <a:r>
              <a:rPr lang="tr-TR" dirty="0" err="1" smtClean="0"/>
              <a:t>veritabanından</a:t>
            </a:r>
            <a:r>
              <a:rPr lang="tr-TR" dirty="0" smtClean="0"/>
              <a:t> ilgili kategori ürünleri getirilir. </a:t>
            </a:r>
            <a:r>
              <a:rPr lang="tr-TR" dirty="0"/>
              <a:t>Tablodan getirilen </a:t>
            </a:r>
            <a:r>
              <a:rPr lang="tr-TR" dirty="0" smtClean="0"/>
              <a:t>ürün bilgileri </a:t>
            </a:r>
            <a:r>
              <a:rPr lang="tr-TR" dirty="0"/>
              <a:t>sayfası içerisine ilgili yerlere yazılmaktadır.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39" y="2230913"/>
            <a:ext cx="5525354" cy="4301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İçerik Yer Tutucusu 2"/>
          <p:cNvSpPr txBox="1">
            <a:spLocks/>
          </p:cNvSpPr>
          <p:nvPr/>
        </p:nvSpPr>
        <p:spPr>
          <a:xfrm>
            <a:off x="7260608" y="2380029"/>
            <a:ext cx="5088197" cy="1169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9123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98784" y="237802"/>
            <a:ext cx="9717356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- </a:t>
            </a:r>
            <a:r>
              <a:rPr lang="tr-TR" dirty="0" err="1"/>
              <a:t>Urunler</a:t>
            </a:r>
            <a:r>
              <a:rPr lang="tr-TR" dirty="0"/>
              <a:t> Sayfası Kodlaması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38302" y="1105469"/>
            <a:ext cx="8915400" cy="4369025"/>
          </a:xfrm>
        </p:spPr>
        <p:txBody>
          <a:bodyPr/>
          <a:lstStyle/>
          <a:p>
            <a:r>
              <a:rPr lang="tr-TR" dirty="0"/>
              <a:t>‘</a:t>
            </a:r>
            <a:r>
              <a:rPr lang="tr-TR" dirty="0" err="1"/>
              <a:t>urunlerekle.php</a:t>
            </a:r>
            <a:r>
              <a:rPr lang="tr-TR" dirty="0"/>
              <a:t>’ </a:t>
            </a:r>
            <a:r>
              <a:rPr lang="tr-TR" dirty="0" smtClean="0"/>
              <a:t>kategori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err="1" smtClean="0"/>
              <a:t>degerine</a:t>
            </a:r>
            <a:r>
              <a:rPr lang="tr-TR" dirty="0" smtClean="0"/>
              <a:t> göre </a:t>
            </a:r>
            <a:r>
              <a:rPr lang="tr-TR" dirty="0" err="1"/>
              <a:t>ilgilli</a:t>
            </a:r>
            <a:r>
              <a:rPr lang="tr-TR" dirty="0"/>
              <a:t> kategoriye yeni ürün </a:t>
            </a:r>
            <a:r>
              <a:rPr lang="tr-TR" dirty="0" smtClean="0"/>
              <a:t>eklenmektedir.</a:t>
            </a:r>
          </a:p>
          <a:p>
            <a:pPr marL="0" indent="0">
              <a:buNone/>
            </a:pPr>
            <a:endParaRPr lang="tr-TR" dirty="0" smtClean="0"/>
          </a:p>
          <a:p>
            <a:endParaRPr lang="tr-TR" dirty="0"/>
          </a:p>
          <a:p>
            <a:r>
              <a:rPr lang="tr-TR" dirty="0" smtClean="0"/>
              <a:t>Ürünleri düzenlemek için ‘</a:t>
            </a:r>
            <a:r>
              <a:rPr lang="tr-TR" dirty="0" err="1" smtClean="0"/>
              <a:t>urunlerduzenle.php</a:t>
            </a:r>
            <a:r>
              <a:rPr lang="tr-TR" dirty="0" smtClean="0"/>
              <a:t>’ sayfasına kategori </a:t>
            </a:r>
            <a:r>
              <a:rPr lang="tr-TR" dirty="0" err="1" smtClean="0"/>
              <a:t>id</a:t>
            </a:r>
            <a:r>
              <a:rPr lang="tr-TR" dirty="0" smtClean="0"/>
              <a:t> ve urun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 smtClean="0"/>
              <a:t>degerleri</a:t>
            </a:r>
            <a:r>
              <a:rPr lang="tr-TR" dirty="0" smtClean="0"/>
              <a:t> gönderilerek güncelleme yapılmaktadır.</a:t>
            </a:r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‘</a:t>
            </a:r>
            <a:r>
              <a:rPr lang="tr-TR" dirty="0" err="1" smtClean="0"/>
              <a:t>urunlersil</a:t>
            </a:r>
            <a:r>
              <a:rPr lang="tr-TR" dirty="0" smtClean="0"/>
              <a:t>’ </a:t>
            </a:r>
            <a:r>
              <a:rPr lang="tr-TR" dirty="0"/>
              <a:t>ile silinmek istenen </a:t>
            </a:r>
            <a:r>
              <a:rPr lang="tr-TR" dirty="0" smtClean="0"/>
              <a:t>ürün </a:t>
            </a:r>
            <a:r>
              <a:rPr lang="tr-TR" dirty="0" err="1" smtClean="0"/>
              <a:t>id</a:t>
            </a:r>
            <a:r>
              <a:rPr lang="tr-TR" dirty="0" smtClean="0"/>
              <a:t> değerleri ‘</a:t>
            </a:r>
            <a:r>
              <a:rPr lang="tr-TR" dirty="0" err="1" smtClean="0"/>
              <a:t>islem.php</a:t>
            </a:r>
            <a:r>
              <a:rPr lang="tr-TR" dirty="0" smtClean="0"/>
              <a:t>’ </a:t>
            </a:r>
            <a:r>
              <a:rPr lang="tr-TR" dirty="0"/>
              <a:t>gönderilmekte, </a:t>
            </a:r>
            <a:r>
              <a:rPr lang="tr-TR" dirty="0" err="1"/>
              <a:t>veritabanındaki</a:t>
            </a:r>
            <a:r>
              <a:rPr lang="tr-TR" dirty="0"/>
              <a:t> ilgili </a:t>
            </a:r>
            <a:r>
              <a:rPr lang="tr-TR" dirty="0" smtClean="0"/>
              <a:t>ürün silinmektedir</a:t>
            </a:r>
            <a:r>
              <a:rPr lang="tr-TR" dirty="0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86" y="3302758"/>
            <a:ext cx="10372583" cy="549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850" y="1760561"/>
            <a:ext cx="5205439" cy="784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487" y="4444707"/>
            <a:ext cx="4403891" cy="221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41" y="5341223"/>
            <a:ext cx="5375796" cy="51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07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A</a:t>
            </a:r>
            <a:r>
              <a:rPr lang="tr-TR" dirty="0" smtClean="0"/>
              <a:t>bone Tablosu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553800"/>
            <a:ext cx="10408642" cy="1971453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‘abone’ isimli tablo komşu market e-ticaret sitesine abone olmak isteyen kullanıcıların bilgilerinin bulunduğu tablodur.</a:t>
            </a:r>
          </a:p>
          <a:p>
            <a:pPr algn="just"/>
            <a:r>
              <a:rPr lang="tr-TR" dirty="0" smtClean="0"/>
              <a:t>Tablo içerisinde abone olan kullanıcıların </a:t>
            </a:r>
            <a:r>
              <a:rPr lang="tr-TR" dirty="0" err="1"/>
              <a:t>id</a:t>
            </a:r>
            <a:r>
              <a:rPr lang="tr-TR" dirty="0" smtClean="0"/>
              <a:t> ve </a:t>
            </a:r>
            <a:r>
              <a:rPr lang="tr-TR" dirty="0" err="1" smtClean="0"/>
              <a:t>email</a:t>
            </a:r>
            <a:r>
              <a:rPr lang="tr-TR" dirty="0" smtClean="0"/>
              <a:t> adres bilgileri tutulmaktadır. </a:t>
            </a:r>
          </a:p>
          <a:p>
            <a:pPr marL="0" indent="0" algn="just">
              <a:buNone/>
            </a:pPr>
            <a:r>
              <a:rPr lang="tr-TR" dirty="0"/>
              <a:t>Resimde abone tablosu gösterilmektedir.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95" y="3525253"/>
            <a:ext cx="5116767" cy="205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22986" y="277419"/>
            <a:ext cx="10085845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</a:t>
            </a:r>
            <a:r>
              <a:rPr lang="tr-TR" dirty="0" smtClean="0"/>
              <a:t>– </a:t>
            </a:r>
            <a:r>
              <a:rPr lang="tr-TR" dirty="0" err="1" smtClean="0"/>
              <a:t>Urunler</a:t>
            </a:r>
            <a:r>
              <a:rPr lang="tr-TR" dirty="0" smtClean="0"/>
              <a:t> Ekle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04678" y="1164230"/>
            <a:ext cx="8915400" cy="3777622"/>
          </a:xfrm>
        </p:spPr>
        <p:txBody>
          <a:bodyPr/>
          <a:lstStyle/>
          <a:p>
            <a:r>
              <a:rPr lang="tr-TR" dirty="0"/>
              <a:t>Kategori sayfasından gelen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err="1"/>
              <a:t>degerine</a:t>
            </a:r>
            <a:r>
              <a:rPr lang="tr-TR" dirty="0"/>
              <a:t> göre kategori </a:t>
            </a:r>
            <a:r>
              <a:rPr lang="tr-TR" dirty="0" smtClean="0"/>
              <a:t>bilgisi ayarlanmış olarak gelen urun ekleme işlemleri için oluşturulmuştur.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95" y="1963145"/>
            <a:ext cx="41719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858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82990" y="366698"/>
            <a:ext cx="10727291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err="1"/>
              <a:t>Urunler</a:t>
            </a:r>
            <a:r>
              <a:rPr lang="tr-TR" dirty="0"/>
              <a:t> Ekle </a:t>
            </a:r>
            <a:r>
              <a:rPr lang="tr-TR" dirty="0" smtClean="0"/>
              <a:t>Sayfası 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65630" y="1132764"/>
            <a:ext cx="6404664" cy="3959592"/>
          </a:xfrm>
        </p:spPr>
        <p:txBody>
          <a:bodyPr/>
          <a:lstStyle/>
          <a:p>
            <a:r>
              <a:rPr lang="tr-TR" dirty="0"/>
              <a:t>‘kategori’ tablosundaki  bilgiler </a:t>
            </a:r>
            <a:r>
              <a:rPr lang="tr-TR" dirty="0" smtClean="0"/>
              <a:t>sayfadaki </a:t>
            </a:r>
            <a:r>
              <a:rPr lang="tr-TR" dirty="0"/>
              <a:t>sorgu ile </a:t>
            </a:r>
            <a:r>
              <a:rPr lang="tr-TR" dirty="0" smtClean="0"/>
              <a:t>getirilmektedir (aşağıdaki  resim).</a:t>
            </a:r>
          </a:p>
          <a:p>
            <a:r>
              <a:rPr lang="tr-TR" dirty="0" smtClean="0"/>
              <a:t>Yeni urun kaydetmek için urun bilgileri alınarak ‘</a:t>
            </a:r>
            <a:r>
              <a:rPr lang="tr-TR" dirty="0" err="1" smtClean="0"/>
              <a:t>urunlerkaydet</a:t>
            </a:r>
            <a:r>
              <a:rPr lang="tr-TR" dirty="0" smtClean="0"/>
              <a:t>’ </a:t>
            </a:r>
            <a:r>
              <a:rPr lang="tr-TR" dirty="0" err="1"/>
              <a:t>islem.php’ye</a:t>
            </a:r>
            <a:r>
              <a:rPr lang="tr-TR" dirty="0"/>
              <a:t> gönderilmektedir</a:t>
            </a:r>
            <a:r>
              <a:rPr lang="tr-TR" dirty="0" smtClean="0"/>
              <a:t>. (sağdaki resim)</a:t>
            </a:r>
            <a:endParaRPr lang="tr-TR" dirty="0"/>
          </a:p>
          <a:p>
            <a:r>
              <a:rPr lang="tr-TR" dirty="0" smtClean="0"/>
              <a:t>İşlem </a:t>
            </a:r>
            <a:r>
              <a:rPr lang="tr-TR" dirty="0"/>
              <a:t>sonrası sayfa yönlendirmesi yapılmaktadır.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0" y="3505697"/>
            <a:ext cx="6408562" cy="213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042" y="1192117"/>
            <a:ext cx="3438525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14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88655" y="314571"/>
            <a:ext cx="9894776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err="1" smtClean="0"/>
              <a:t>Urunler</a:t>
            </a:r>
            <a:r>
              <a:rPr lang="tr-TR" dirty="0" smtClean="0"/>
              <a:t> </a:t>
            </a:r>
            <a:r>
              <a:rPr lang="tr-TR" dirty="0" err="1" smtClean="0"/>
              <a:t>Duzenle</a:t>
            </a:r>
            <a:r>
              <a:rPr lang="tr-TR" dirty="0" smtClean="0"/>
              <a:t>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37731" y="1342030"/>
            <a:ext cx="9143550" cy="3777622"/>
          </a:xfrm>
        </p:spPr>
        <p:txBody>
          <a:bodyPr/>
          <a:lstStyle/>
          <a:p>
            <a:r>
              <a:rPr lang="tr-TR" dirty="0"/>
              <a:t>Kategori sayfasından gelen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err="1"/>
              <a:t>degerine</a:t>
            </a:r>
            <a:r>
              <a:rPr lang="tr-TR" dirty="0"/>
              <a:t> göre kategori </a:t>
            </a:r>
            <a:r>
              <a:rPr lang="tr-TR" dirty="0" smtClean="0"/>
              <a:t>bilgisi, </a:t>
            </a:r>
            <a:r>
              <a:rPr lang="tr-TR" dirty="0" err="1" smtClean="0"/>
              <a:t>Urunler</a:t>
            </a:r>
            <a:r>
              <a:rPr lang="tr-TR" dirty="0" smtClean="0"/>
              <a:t> </a:t>
            </a:r>
            <a:r>
              <a:rPr lang="tr-TR" dirty="0" err="1" smtClean="0"/>
              <a:t>sayfasıdan</a:t>
            </a:r>
            <a:r>
              <a:rPr lang="tr-TR" dirty="0" smtClean="0"/>
              <a:t> gelen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 smtClean="0"/>
              <a:t>degerine</a:t>
            </a:r>
            <a:r>
              <a:rPr lang="tr-TR" dirty="0" smtClean="0"/>
              <a:t> göre ürün bilgisi ayarlanmış </a:t>
            </a:r>
            <a:r>
              <a:rPr lang="tr-TR" dirty="0"/>
              <a:t>olarak gelen urun </a:t>
            </a:r>
            <a:r>
              <a:rPr lang="tr-TR" dirty="0" smtClean="0"/>
              <a:t>düzenleme işlemleri </a:t>
            </a:r>
            <a:r>
              <a:rPr lang="tr-TR" dirty="0"/>
              <a:t>için </a:t>
            </a:r>
            <a:r>
              <a:rPr lang="tr-TR" dirty="0" smtClean="0"/>
              <a:t>oluşturulmuş sayfadır.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2" y="2393632"/>
            <a:ext cx="3183198" cy="410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7835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54897" y="291446"/>
            <a:ext cx="9935119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err="1"/>
              <a:t>Urunler</a:t>
            </a:r>
            <a:r>
              <a:rPr lang="tr-TR" dirty="0"/>
              <a:t> </a:t>
            </a:r>
            <a:r>
              <a:rPr lang="tr-TR" dirty="0" err="1" smtClean="0"/>
              <a:t>Duzenle</a:t>
            </a:r>
            <a:r>
              <a:rPr lang="tr-TR" dirty="0" smtClean="0"/>
              <a:t> Sayfası </a:t>
            </a:r>
            <a:r>
              <a:rPr lang="tr-TR" dirty="0"/>
              <a:t>Kodlaması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88208" y="1519450"/>
            <a:ext cx="10690061" cy="3777622"/>
          </a:xfrm>
        </p:spPr>
        <p:txBody>
          <a:bodyPr/>
          <a:lstStyle/>
          <a:p>
            <a:r>
              <a:rPr lang="tr-TR" dirty="0"/>
              <a:t>‘kategori’ </a:t>
            </a:r>
            <a:r>
              <a:rPr lang="tr-TR" dirty="0" smtClean="0"/>
              <a:t> ve ‘</a:t>
            </a:r>
            <a:r>
              <a:rPr lang="tr-TR" dirty="0" err="1" smtClean="0"/>
              <a:t>urunler</a:t>
            </a:r>
            <a:r>
              <a:rPr lang="tr-TR" dirty="0" smtClean="0"/>
              <a:t>’ tablosundaki  bilgiler, sayfadaki </a:t>
            </a:r>
            <a:r>
              <a:rPr lang="tr-TR" dirty="0"/>
              <a:t>sorgu ile getirilmektedir </a:t>
            </a:r>
            <a:r>
              <a:rPr lang="tr-TR" dirty="0" smtClean="0"/>
              <a:t>(1-2.Resim</a:t>
            </a:r>
            <a:r>
              <a:rPr lang="tr-TR" dirty="0"/>
              <a:t>).</a:t>
            </a:r>
          </a:p>
          <a:p>
            <a:r>
              <a:rPr lang="tr-TR" dirty="0" smtClean="0"/>
              <a:t>Düzenleme sonrası urun </a:t>
            </a:r>
            <a:r>
              <a:rPr lang="tr-TR" dirty="0"/>
              <a:t>bilgileri alınarak ‘</a:t>
            </a:r>
            <a:r>
              <a:rPr lang="tr-TR" dirty="0" err="1" smtClean="0"/>
              <a:t>urunduzenle</a:t>
            </a:r>
            <a:r>
              <a:rPr lang="tr-TR" dirty="0" smtClean="0"/>
              <a:t>’ </a:t>
            </a:r>
            <a:r>
              <a:rPr lang="tr-TR" dirty="0" err="1"/>
              <a:t>islem.php’ye</a:t>
            </a:r>
            <a:r>
              <a:rPr lang="tr-TR" dirty="0"/>
              <a:t> gönderilmektedir. </a:t>
            </a:r>
            <a:r>
              <a:rPr lang="tr-TR" dirty="0" smtClean="0"/>
              <a:t>(3.Resim</a:t>
            </a:r>
            <a:r>
              <a:rPr lang="tr-TR" dirty="0"/>
              <a:t>)</a:t>
            </a:r>
          </a:p>
          <a:p>
            <a:r>
              <a:rPr lang="tr-TR" dirty="0"/>
              <a:t>İşlem sonrası sayfa yönlendirmesi yapılmaktadır.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01" y="3275463"/>
            <a:ext cx="5324410" cy="158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81" y="5117910"/>
            <a:ext cx="5234498" cy="1116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390" y="2361062"/>
            <a:ext cx="3065808" cy="4360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283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01505" y="422237"/>
            <a:ext cx="9703108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Ç</a:t>
            </a:r>
            <a:r>
              <a:rPr lang="tr-TR" dirty="0" smtClean="0"/>
              <a:t>oklu Resim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64776" y="1314735"/>
            <a:ext cx="9580728" cy="3777622"/>
          </a:xfrm>
        </p:spPr>
        <p:txBody>
          <a:bodyPr/>
          <a:lstStyle/>
          <a:p>
            <a:r>
              <a:rPr lang="tr-TR" dirty="0" smtClean="0"/>
              <a:t>Ürünlerin, detay sayfalarında kullanılmak üzere çoklu resimlerinin veri tabanına kaydedilmesi için oluşturulmuştur. Gelen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 smtClean="0"/>
              <a:t>degerine</a:t>
            </a:r>
            <a:r>
              <a:rPr lang="tr-TR" dirty="0" smtClean="0"/>
              <a:t> göre önceden eklenmiş çoklu resimleri göstermektedir.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44" y="2480751"/>
            <a:ext cx="6463778" cy="4268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9524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40301" y="395889"/>
            <a:ext cx="10486029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Çoklu Resim </a:t>
            </a:r>
            <a:r>
              <a:rPr lang="tr-TR" dirty="0" smtClean="0"/>
              <a:t>Sayfası 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74812" y="1355677"/>
            <a:ext cx="9857546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cokluresim</a:t>
            </a:r>
            <a:r>
              <a:rPr lang="tr-TR" dirty="0" smtClean="0"/>
              <a:t>’ </a:t>
            </a:r>
            <a:r>
              <a:rPr lang="tr-TR" dirty="0"/>
              <a:t>tablosundaki  bilgiler sayfadaki sorgu ile getirilmektedir </a:t>
            </a:r>
            <a:r>
              <a:rPr lang="tr-TR" dirty="0" smtClean="0"/>
              <a:t>(1.Resim).</a:t>
            </a:r>
          </a:p>
          <a:p>
            <a:r>
              <a:rPr lang="tr-TR" dirty="0" smtClean="0"/>
              <a:t>‘</a:t>
            </a:r>
            <a:r>
              <a:rPr lang="tr-TR" dirty="0" err="1" smtClean="0"/>
              <a:t>cokresimsil</a:t>
            </a:r>
            <a:r>
              <a:rPr lang="tr-TR" dirty="0" smtClean="0"/>
              <a:t>’ </a:t>
            </a:r>
            <a:r>
              <a:rPr lang="tr-TR" dirty="0"/>
              <a:t>ile silinmek istenen </a:t>
            </a:r>
            <a:r>
              <a:rPr lang="tr-TR" dirty="0" smtClean="0"/>
              <a:t>urun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 smtClean="0"/>
              <a:t>degeri</a:t>
            </a:r>
            <a:r>
              <a:rPr lang="tr-TR" dirty="0" smtClean="0"/>
              <a:t> ‘</a:t>
            </a:r>
            <a:r>
              <a:rPr lang="tr-TR" dirty="0" err="1"/>
              <a:t>islem.php</a:t>
            </a:r>
            <a:r>
              <a:rPr lang="tr-TR" dirty="0"/>
              <a:t>’ gönderilmekte, </a:t>
            </a:r>
            <a:r>
              <a:rPr lang="tr-TR" dirty="0" err="1"/>
              <a:t>veritabanındaki</a:t>
            </a:r>
            <a:r>
              <a:rPr lang="tr-TR" dirty="0"/>
              <a:t> ilgili ürün silinmektedir</a:t>
            </a:r>
            <a:r>
              <a:rPr lang="tr-TR" dirty="0" smtClean="0"/>
              <a:t>. (2.Resim)</a:t>
            </a:r>
            <a:endParaRPr lang="tr-TR" dirty="0"/>
          </a:p>
          <a:p>
            <a:r>
              <a:rPr lang="tr-TR" dirty="0" smtClean="0"/>
              <a:t>İşlem </a:t>
            </a:r>
            <a:r>
              <a:rPr lang="tr-TR" dirty="0"/>
              <a:t>sonrası sayfa yönlendirmesi </a:t>
            </a:r>
            <a:r>
              <a:rPr lang="tr-TR" dirty="0" smtClean="0"/>
              <a:t>yapılmaktadır.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44" y="3731453"/>
            <a:ext cx="6721623" cy="147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97" y="3271765"/>
            <a:ext cx="464820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3244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01355" y="365750"/>
            <a:ext cx="891168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err="1" smtClean="0"/>
              <a:t>Uyeler</a:t>
            </a:r>
            <a:r>
              <a:rPr lang="tr-TR" dirty="0" smtClean="0"/>
              <a:t>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06572" y="1164609"/>
            <a:ext cx="9366227" cy="3777622"/>
          </a:xfrm>
        </p:spPr>
        <p:txBody>
          <a:bodyPr/>
          <a:lstStyle/>
          <a:p>
            <a:r>
              <a:rPr lang="tr-TR" dirty="0" err="1" smtClean="0"/>
              <a:t>Uyeler</a:t>
            </a:r>
            <a:r>
              <a:rPr lang="tr-TR" dirty="0" smtClean="0"/>
              <a:t> sayfası yeni </a:t>
            </a:r>
            <a:r>
              <a:rPr lang="tr-TR" dirty="0" err="1" smtClean="0"/>
              <a:t>uye</a:t>
            </a:r>
            <a:r>
              <a:rPr lang="tr-TR" dirty="0" smtClean="0"/>
              <a:t> ekleme</a:t>
            </a:r>
            <a:r>
              <a:rPr lang="tr-TR" dirty="0"/>
              <a:t>, </a:t>
            </a:r>
            <a:r>
              <a:rPr lang="tr-TR" dirty="0" smtClean="0"/>
              <a:t>silme işlemleri </a:t>
            </a:r>
            <a:r>
              <a:rPr lang="tr-TR" dirty="0"/>
              <a:t>için oluşturulmuştur. </a:t>
            </a:r>
            <a:r>
              <a:rPr lang="tr-TR" dirty="0" smtClean="0"/>
              <a:t>‘</a:t>
            </a:r>
            <a:r>
              <a:rPr lang="tr-TR" dirty="0" err="1" smtClean="0"/>
              <a:t>uyeler</a:t>
            </a:r>
            <a:r>
              <a:rPr lang="tr-TR" dirty="0" smtClean="0"/>
              <a:t>’ </a:t>
            </a:r>
            <a:r>
              <a:rPr lang="tr-TR" dirty="0"/>
              <a:t>tablosuna erişerek oradaki bilgileri getirmektedir.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246478"/>
            <a:ext cx="1104900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1399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96788" y="421289"/>
            <a:ext cx="10959151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err="1" smtClean="0"/>
              <a:t>Uyeler</a:t>
            </a:r>
            <a:r>
              <a:rPr lang="tr-TR" dirty="0" smtClean="0"/>
              <a:t> Sayfası </a:t>
            </a:r>
            <a:r>
              <a:rPr lang="tr-TR" dirty="0"/>
              <a:t>Kodlaması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20221" y="1342030"/>
            <a:ext cx="6223618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uyeler</a:t>
            </a:r>
            <a:r>
              <a:rPr lang="tr-TR" dirty="0" smtClean="0"/>
              <a:t>’ </a:t>
            </a:r>
            <a:r>
              <a:rPr lang="tr-TR" dirty="0"/>
              <a:t>tablosundaki  bilgiler sayfadaki sorgu ile getirilmektedir (aşağıdaki  resim).</a:t>
            </a:r>
          </a:p>
          <a:p>
            <a:r>
              <a:rPr lang="tr-TR" dirty="0"/>
              <a:t>Yeni </a:t>
            </a:r>
            <a:r>
              <a:rPr lang="tr-TR" dirty="0" err="1" smtClean="0"/>
              <a:t>uyeler</a:t>
            </a:r>
            <a:r>
              <a:rPr lang="tr-TR" dirty="0" smtClean="0"/>
              <a:t> kaydetmek </a:t>
            </a:r>
            <a:r>
              <a:rPr lang="tr-TR" dirty="0"/>
              <a:t>için </a:t>
            </a:r>
            <a:r>
              <a:rPr lang="tr-TR" dirty="0" err="1" smtClean="0"/>
              <a:t>uye</a:t>
            </a:r>
            <a:r>
              <a:rPr lang="tr-TR" dirty="0" smtClean="0"/>
              <a:t> bilgileri </a:t>
            </a:r>
            <a:r>
              <a:rPr lang="tr-TR" dirty="0"/>
              <a:t>alınarak ‘</a:t>
            </a:r>
            <a:r>
              <a:rPr lang="tr-TR" dirty="0" err="1"/>
              <a:t>uyelerkaydet</a:t>
            </a:r>
            <a:r>
              <a:rPr lang="tr-TR" dirty="0"/>
              <a:t>’ </a:t>
            </a:r>
            <a:r>
              <a:rPr lang="tr-TR" dirty="0" err="1"/>
              <a:t>islem.php’ye</a:t>
            </a:r>
            <a:r>
              <a:rPr lang="tr-TR" dirty="0"/>
              <a:t> gönderilmektedir. (sağdaki resim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37" y="3565476"/>
            <a:ext cx="4767169" cy="2439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839" y="1269242"/>
            <a:ext cx="4160909" cy="535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908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7417" y="405746"/>
            <a:ext cx="994876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err="1"/>
              <a:t>Uyeler</a:t>
            </a:r>
            <a:r>
              <a:rPr lang="tr-TR" dirty="0"/>
              <a:t> Sayfası </a:t>
            </a:r>
            <a:r>
              <a:rPr lang="tr-TR" dirty="0" smtClean="0"/>
              <a:t>Kodlaması Devamı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7417" y="1846997"/>
            <a:ext cx="8915400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uyelersil</a:t>
            </a:r>
            <a:r>
              <a:rPr lang="tr-TR" dirty="0"/>
              <a:t>’ ile silinmek istenen </a:t>
            </a:r>
            <a:r>
              <a:rPr lang="tr-TR" dirty="0" err="1" smtClean="0"/>
              <a:t>uye</a:t>
            </a:r>
            <a:r>
              <a:rPr lang="tr-TR" dirty="0" smtClean="0"/>
              <a:t> </a:t>
            </a:r>
            <a:r>
              <a:rPr lang="tr-TR" dirty="0" err="1"/>
              <a:t>id</a:t>
            </a:r>
            <a:r>
              <a:rPr lang="tr-TR" dirty="0"/>
              <a:t> değerleri ‘</a:t>
            </a:r>
            <a:r>
              <a:rPr lang="tr-TR" dirty="0" err="1"/>
              <a:t>islem.php</a:t>
            </a:r>
            <a:r>
              <a:rPr lang="tr-TR" dirty="0"/>
              <a:t>’ gönderilmekte, </a:t>
            </a:r>
            <a:r>
              <a:rPr lang="tr-TR" dirty="0" err="1"/>
              <a:t>veritabanındaki</a:t>
            </a:r>
            <a:r>
              <a:rPr lang="tr-TR" dirty="0"/>
              <a:t> </a:t>
            </a:r>
            <a:r>
              <a:rPr lang="tr-TR" dirty="0" smtClean="0"/>
              <a:t>ilgili </a:t>
            </a:r>
            <a:r>
              <a:rPr lang="tr-TR" dirty="0" err="1" smtClean="0"/>
              <a:t>uye</a:t>
            </a:r>
            <a:r>
              <a:rPr lang="tr-TR" dirty="0" smtClean="0"/>
              <a:t> silinmektedir.</a:t>
            </a:r>
            <a:endParaRPr lang="tr-TR" dirty="0"/>
          </a:p>
          <a:p>
            <a:r>
              <a:rPr lang="tr-TR" dirty="0"/>
              <a:t>İşlem sonrası sayfa yönlendirmesi yapılmaktadır.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17" y="3347043"/>
            <a:ext cx="7230821" cy="556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780" y="4307859"/>
            <a:ext cx="3743325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594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951481" y="517772"/>
            <a:ext cx="891168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smtClean="0"/>
              <a:t>Siparişler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93176" y="1478508"/>
            <a:ext cx="8915400" cy="3777622"/>
          </a:xfrm>
        </p:spPr>
        <p:txBody>
          <a:bodyPr/>
          <a:lstStyle/>
          <a:p>
            <a:r>
              <a:rPr lang="tr-TR" dirty="0" smtClean="0"/>
              <a:t>Siparişler sayfası kullanıcıların </a:t>
            </a:r>
            <a:r>
              <a:rPr lang="tr-TR" dirty="0" err="1" smtClean="0"/>
              <a:t>siprişlerinin</a:t>
            </a:r>
            <a:r>
              <a:rPr lang="tr-TR" dirty="0" smtClean="0"/>
              <a:t> onaylama, reddetme ve güncelleme işlemleri </a:t>
            </a:r>
            <a:r>
              <a:rPr lang="tr-TR" dirty="0"/>
              <a:t>için oluşturulmuştur. </a:t>
            </a:r>
            <a:r>
              <a:rPr lang="tr-TR" dirty="0" smtClean="0"/>
              <a:t>‘</a:t>
            </a:r>
            <a:r>
              <a:rPr lang="tr-TR" dirty="0" err="1" smtClean="0"/>
              <a:t>siparisler</a:t>
            </a:r>
            <a:r>
              <a:rPr lang="tr-TR" dirty="0" smtClean="0"/>
              <a:t>’ </a:t>
            </a:r>
            <a:r>
              <a:rPr lang="tr-TR" dirty="0"/>
              <a:t>tablosuna erişerek oradaki bilgileri getirmektedir.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965474"/>
            <a:ext cx="108966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0292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Ayarlar Tablosu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=""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124" y="1441743"/>
            <a:ext cx="10086552" cy="2260338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‘ayarlar’ isimli tablo </a:t>
            </a:r>
            <a:r>
              <a:rPr lang="tr-TR" dirty="0"/>
              <a:t>komşu market </a:t>
            </a:r>
            <a:r>
              <a:rPr lang="tr-TR" dirty="0" smtClean="0"/>
              <a:t>sitesinin iletişim ve adres bilgilerinin </a:t>
            </a:r>
            <a:r>
              <a:rPr lang="tr-TR" dirty="0"/>
              <a:t>bulunduğu tablodur.</a:t>
            </a:r>
          </a:p>
          <a:p>
            <a:pPr algn="just"/>
            <a:r>
              <a:rPr lang="tr-TR" dirty="0"/>
              <a:t>Tablo içerisinde </a:t>
            </a:r>
            <a:r>
              <a:rPr lang="tr-TR" dirty="0" smtClean="0"/>
              <a:t>sitenin adı, telefon, adres, </a:t>
            </a:r>
            <a:r>
              <a:rPr lang="tr-TR" dirty="0" err="1" smtClean="0"/>
              <a:t>email</a:t>
            </a:r>
            <a:r>
              <a:rPr lang="tr-TR" dirty="0" smtClean="0"/>
              <a:t>, sosyal medya hesap bilgileri, site logosu bilgileri </a:t>
            </a:r>
            <a:r>
              <a:rPr lang="tr-TR" dirty="0"/>
              <a:t>tutulmaktadır. </a:t>
            </a:r>
          </a:p>
          <a:p>
            <a:pPr marL="0" indent="0" algn="just">
              <a:buNone/>
            </a:pPr>
            <a:r>
              <a:rPr lang="tr-TR" dirty="0"/>
              <a:t>Resimde </a:t>
            </a:r>
            <a:r>
              <a:rPr lang="tr-TR" dirty="0" smtClean="0"/>
              <a:t>ayarlar tablosu </a:t>
            </a:r>
            <a:r>
              <a:rPr lang="tr-TR" dirty="0"/>
              <a:t>gösterilmektedir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3762375"/>
            <a:ext cx="114109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7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46764" y="310211"/>
            <a:ext cx="10208675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err="1" smtClean="0"/>
              <a:t>Siparisler</a:t>
            </a:r>
            <a:r>
              <a:rPr lang="tr-TR" dirty="0" smtClean="0"/>
              <a:t> Sayfası </a:t>
            </a:r>
            <a:r>
              <a:rPr lang="tr-TR" dirty="0"/>
              <a:t>Kodlaması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51982" y="1205552"/>
            <a:ext cx="8915400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siparisler</a:t>
            </a:r>
            <a:r>
              <a:rPr lang="tr-TR" dirty="0" smtClean="0"/>
              <a:t>’ </a:t>
            </a:r>
            <a:r>
              <a:rPr lang="tr-TR" dirty="0"/>
              <a:t>tablosundaki  bilgiler sayfadaki sorgu ile getirilmektedir </a:t>
            </a:r>
            <a:r>
              <a:rPr lang="tr-TR" dirty="0" smtClean="0"/>
              <a:t>(1.Resim</a:t>
            </a:r>
            <a:r>
              <a:rPr lang="tr-TR" dirty="0"/>
              <a:t>).</a:t>
            </a:r>
          </a:p>
          <a:p>
            <a:r>
              <a:rPr lang="tr-TR" dirty="0" smtClean="0"/>
              <a:t>Siparişi onaylamak için </a:t>
            </a:r>
            <a:r>
              <a:rPr lang="tr-TR" dirty="0" err="1" smtClean="0"/>
              <a:t>siparis</a:t>
            </a:r>
            <a:r>
              <a:rPr lang="tr-TR" dirty="0" smtClean="0"/>
              <a:t>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 smtClean="0"/>
              <a:t>degeri</a:t>
            </a:r>
            <a:r>
              <a:rPr lang="tr-TR" dirty="0" smtClean="0"/>
              <a:t> alınarak ‘</a:t>
            </a:r>
            <a:r>
              <a:rPr lang="tr-TR" dirty="0" err="1" smtClean="0"/>
              <a:t>siparisonayla</a:t>
            </a:r>
            <a:r>
              <a:rPr lang="tr-TR" dirty="0" smtClean="0"/>
              <a:t>’ </a:t>
            </a:r>
            <a:r>
              <a:rPr lang="tr-TR" dirty="0" err="1"/>
              <a:t>islem.php’ye</a:t>
            </a:r>
            <a:r>
              <a:rPr lang="tr-TR" dirty="0"/>
              <a:t> gönderilmektedir. </a:t>
            </a:r>
            <a:r>
              <a:rPr lang="tr-TR" dirty="0" smtClean="0"/>
              <a:t>(2.resim)</a:t>
            </a:r>
          </a:p>
          <a:p>
            <a:r>
              <a:rPr lang="tr-TR" dirty="0"/>
              <a:t>Siparişi </a:t>
            </a:r>
            <a:r>
              <a:rPr lang="tr-TR" dirty="0" smtClean="0"/>
              <a:t>reddetmek için </a:t>
            </a:r>
            <a:r>
              <a:rPr lang="tr-TR" dirty="0" err="1"/>
              <a:t>siparis</a:t>
            </a:r>
            <a:r>
              <a:rPr lang="tr-TR" dirty="0"/>
              <a:t>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err="1"/>
              <a:t>degeri</a:t>
            </a:r>
            <a:r>
              <a:rPr lang="tr-TR" dirty="0"/>
              <a:t> alınarak ‘</a:t>
            </a:r>
            <a:r>
              <a:rPr lang="tr-TR" dirty="0" err="1" smtClean="0"/>
              <a:t>siparisreddet</a:t>
            </a:r>
            <a:r>
              <a:rPr lang="tr-TR" dirty="0" smtClean="0"/>
              <a:t>’ </a:t>
            </a:r>
            <a:r>
              <a:rPr lang="tr-TR" dirty="0" err="1"/>
              <a:t>islem.php’ye</a:t>
            </a:r>
            <a:r>
              <a:rPr lang="tr-TR" dirty="0"/>
              <a:t> gönderilmektedir. </a:t>
            </a:r>
            <a:r>
              <a:rPr lang="tr-TR" dirty="0" smtClean="0"/>
              <a:t>(3.resim</a:t>
            </a:r>
            <a:r>
              <a:rPr lang="tr-TR" dirty="0"/>
              <a:t>)</a:t>
            </a:r>
          </a:p>
          <a:p>
            <a:r>
              <a:rPr lang="tr-TR" dirty="0" smtClean="0"/>
              <a:t>Siparişi </a:t>
            </a:r>
            <a:r>
              <a:rPr lang="tr-TR" dirty="0" err="1" smtClean="0"/>
              <a:t>guncellemek</a:t>
            </a:r>
            <a:r>
              <a:rPr lang="tr-TR" dirty="0" smtClean="0"/>
              <a:t> için </a:t>
            </a:r>
            <a:r>
              <a:rPr lang="tr-TR" dirty="0" err="1"/>
              <a:t>siparis</a:t>
            </a:r>
            <a:r>
              <a:rPr lang="tr-TR" dirty="0"/>
              <a:t>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err="1"/>
              <a:t>degeri</a:t>
            </a:r>
            <a:r>
              <a:rPr lang="tr-TR" dirty="0"/>
              <a:t> alınarak ‘</a:t>
            </a:r>
            <a:r>
              <a:rPr lang="tr-TR" dirty="0" err="1" smtClean="0"/>
              <a:t>siparisguncelle.php</a:t>
            </a:r>
            <a:r>
              <a:rPr lang="tr-TR" dirty="0" smtClean="0"/>
              <a:t>’  sayfasına yönlendirme yapılmaktadır (4.resim).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1" y="3867150"/>
            <a:ext cx="5486994" cy="183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351" y="3867150"/>
            <a:ext cx="6051649" cy="504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350" y="4575994"/>
            <a:ext cx="6051649" cy="475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351" y="5303718"/>
            <a:ext cx="5678610" cy="76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176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51230" y="364803"/>
            <a:ext cx="10290561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err="1"/>
              <a:t>Siparisler</a:t>
            </a:r>
            <a:r>
              <a:rPr lang="tr-TR" dirty="0"/>
              <a:t> Sayfası </a:t>
            </a:r>
            <a:r>
              <a:rPr lang="tr-TR" dirty="0" smtClean="0"/>
              <a:t>Kodlaması Devamı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38082" y="1546746"/>
            <a:ext cx="9775661" cy="2697708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siparisonayla</a:t>
            </a:r>
            <a:r>
              <a:rPr lang="tr-TR" dirty="0" smtClean="0"/>
              <a:t>’ </a:t>
            </a:r>
            <a:r>
              <a:rPr lang="tr-TR" dirty="0"/>
              <a:t>ile </a:t>
            </a:r>
            <a:r>
              <a:rPr lang="tr-TR" dirty="0" smtClean="0"/>
              <a:t>onaylanmak istenen siparişin sipariş onay durumu 1 (onaylanan) olarak güncellenir (1.Resim</a:t>
            </a:r>
            <a:r>
              <a:rPr lang="tr-TR" dirty="0"/>
              <a:t>)</a:t>
            </a:r>
          </a:p>
          <a:p>
            <a:r>
              <a:rPr lang="tr-TR" dirty="0" smtClean="0"/>
              <a:t>‘</a:t>
            </a:r>
            <a:r>
              <a:rPr lang="tr-TR" dirty="0" err="1" smtClean="0"/>
              <a:t>siparisreddet</a:t>
            </a:r>
            <a:r>
              <a:rPr lang="tr-TR" dirty="0" smtClean="0"/>
              <a:t>’ </a:t>
            </a:r>
            <a:r>
              <a:rPr lang="tr-TR" dirty="0"/>
              <a:t>ile </a:t>
            </a:r>
            <a:r>
              <a:rPr lang="tr-TR" dirty="0" smtClean="0"/>
              <a:t>reddetmek istenen </a:t>
            </a:r>
            <a:r>
              <a:rPr lang="tr-TR" dirty="0"/>
              <a:t>siparişin sipariş onay durumu </a:t>
            </a:r>
            <a:r>
              <a:rPr lang="tr-TR" dirty="0" smtClean="0"/>
              <a:t>0 </a:t>
            </a:r>
            <a:r>
              <a:rPr lang="tr-TR" dirty="0"/>
              <a:t>(onaylanan) olarak güncellenir </a:t>
            </a:r>
            <a:r>
              <a:rPr lang="tr-TR" dirty="0" smtClean="0"/>
              <a:t>(2.Resim</a:t>
            </a:r>
            <a:r>
              <a:rPr lang="tr-TR" dirty="0"/>
              <a:t>)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27" y="3367159"/>
            <a:ext cx="357187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91" y="3329059"/>
            <a:ext cx="37338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380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46764" y="337507"/>
            <a:ext cx="8911687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smtClean="0"/>
              <a:t>Sipariş Güncelle </a:t>
            </a:r>
            <a:r>
              <a:rPr lang="tr-TR" dirty="0"/>
              <a:t>Sayfası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97392" y="1113021"/>
            <a:ext cx="10103206" cy="1888811"/>
          </a:xfrm>
        </p:spPr>
        <p:txBody>
          <a:bodyPr/>
          <a:lstStyle/>
          <a:p>
            <a:r>
              <a:rPr lang="tr-TR" dirty="0" smtClean="0"/>
              <a:t>Sipariş </a:t>
            </a:r>
            <a:r>
              <a:rPr lang="tr-TR" dirty="0" err="1" smtClean="0"/>
              <a:t>guncelleme</a:t>
            </a:r>
            <a:r>
              <a:rPr lang="tr-TR" dirty="0" smtClean="0"/>
              <a:t> sayfasından </a:t>
            </a:r>
            <a:r>
              <a:rPr lang="tr-TR" dirty="0"/>
              <a:t>gelen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err="1"/>
              <a:t>degerine</a:t>
            </a:r>
            <a:r>
              <a:rPr lang="tr-TR" dirty="0"/>
              <a:t> göre </a:t>
            </a:r>
            <a:r>
              <a:rPr lang="tr-TR" dirty="0" smtClean="0"/>
              <a:t>sipariş bilgilerinin güncelleme </a:t>
            </a:r>
            <a:r>
              <a:rPr lang="tr-TR" dirty="0"/>
              <a:t>işlemleri için </a:t>
            </a:r>
            <a:r>
              <a:rPr lang="tr-TR" dirty="0" smtClean="0"/>
              <a:t>oluşturulmuştur (1.Resim).</a:t>
            </a:r>
          </a:p>
          <a:p>
            <a:r>
              <a:rPr lang="tr-TR" dirty="0" smtClean="0"/>
              <a:t>Düzenleme işleminden </a:t>
            </a:r>
            <a:r>
              <a:rPr lang="tr-TR" dirty="0"/>
              <a:t>sonra ‘</a:t>
            </a:r>
            <a:r>
              <a:rPr lang="tr-TR" dirty="0" err="1" smtClean="0"/>
              <a:t>siparisduzenle</a:t>
            </a:r>
            <a:r>
              <a:rPr lang="tr-TR" dirty="0" smtClean="0"/>
              <a:t>’ </a:t>
            </a:r>
            <a:r>
              <a:rPr lang="tr-TR" dirty="0" err="1" smtClean="0"/>
              <a:t>islem.php’ye</a:t>
            </a:r>
            <a:r>
              <a:rPr lang="tr-TR" dirty="0" smtClean="0"/>
              <a:t> </a:t>
            </a:r>
            <a:r>
              <a:rPr lang="tr-TR" dirty="0"/>
              <a:t>gönderilmektedir. </a:t>
            </a:r>
            <a:r>
              <a:rPr lang="tr-TR" dirty="0" smtClean="0"/>
              <a:t>(2-3.Resim</a:t>
            </a:r>
            <a:r>
              <a:rPr lang="tr-TR" dirty="0"/>
              <a:t>)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6" y="2455247"/>
            <a:ext cx="4535901" cy="317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633" y="2296008"/>
            <a:ext cx="4055951" cy="98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09" y="3359481"/>
            <a:ext cx="376237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840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223637" y="433610"/>
            <a:ext cx="9293675" cy="1280890"/>
          </a:xfrm>
        </p:spPr>
        <p:txBody>
          <a:bodyPr/>
          <a:lstStyle/>
          <a:p>
            <a:r>
              <a:rPr lang="tr-TR" dirty="0" err="1"/>
              <a:t>Admin</a:t>
            </a:r>
            <a:r>
              <a:rPr lang="tr-TR" dirty="0"/>
              <a:t> Paneli – </a:t>
            </a:r>
            <a:r>
              <a:rPr lang="tr-TR" dirty="0" smtClean="0"/>
              <a:t>Çıkış </a:t>
            </a:r>
            <a:r>
              <a:rPr lang="tr-TR" dirty="0"/>
              <a:t>Sayfası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49412" y="1447800"/>
            <a:ext cx="8915400" cy="3777622"/>
          </a:xfrm>
        </p:spPr>
        <p:txBody>
          <a:bodyPr/>
          <a:lstStyle/>
          <a:p>
            <a:r>
              <a:rPr lang="tr-TR" dirty="0" err="1" smtClean="0"/>
              <a:t>Admin</a:t>
            </a:r>
            <a:r>
              <a:rPr lang="tr-TR" dirty="0" smtClean="0"/>
              <a:t> kullanıcısının çıkış yapmasını sağlamak için oluşturulmuştur. Tüm </a:t>
            </a:r>
            <a:r>
              <a:rPr lang="tr-TR" dirty="0" err="1" smtClean="0"/>
              <a:t>sessionlar</a:t>
            </a:r>
            <a:r>
              <a:rPr lang="tr-TR" dirty="0" smtClean="0"/>
              <a:t> yok edilmiştir.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3" y="2735263"/>
            <a:ext cx="18192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638425"/>
            <a:ext cx="304800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173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Komşu </a:t>
            </a:r>
            <a:r>
              <a:rPr lang="tr-TR" dirty="0" smtClean="0"/>
              <a:t>Market Sayfa Düzeni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1212" y="1524000"/>
            <a:ext cx="8915400" cy="377762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tr-TR" dirty="0"/>
              <a:t>‘</a:t>
            </a:r>
            <a:r>
              <a:rPr lang="tr-TR" dirty="0" err="1"/>
              <a:t>header.php</a:t>
            </a:r>
            <a:r>
              <a:rPr lang="tr-TR" dirty="0"/>
              <a:t>’ her sayfada kullanılan başlık, </a:t>
            </a:r>
            <a:r>
              <a:rPr lang="tr-TR" dirty="0" err="1"/>
              <a:t>css</a:t>
            </a:r>
            <a:r>
              <a:rPr lang="tr-TR" dirty="0"/>
              <a:t>, </a:t>
            </a:r>
            <a:r>
              <a:rPr lang="tr-TR" dirty="0" err="1"/>
              <a:t>js</a:t>
            </a:r>
            <a:r>
              <a:rPr lang="tr-TR" dirty="0"/>
              <a:t> dosyaları, </a:t>
            </a:r>
            <a:r>
              <a:rPr lang="tr-TR" dirty="0" err="1"/>
              <a:t>veritabanı</a:t>
            </a:r>
            <a:r>
              <a:rPr lang="tr-TR" dirty="0"/>
              <a:t> bağlantı dosyasına erişim kodlarını içermektedir.</a:t>
            </a:r>
          </a:p>
          <a:p>
            <a:pPr>
              <a:buFont typeface="Arial" pitchFamily="34" charset="0"/>
              <a:buChar char="•"/>
            </a:pPr>
            <a:r>
              <a:rPr lang="tr-TR" dirty="0"/>
              <a:t>‘</a:t>
            </a:r>
            <a:r>
              <a:rPr lang="tr-TR" dirty="0" err="1"/>
              <a:t>footer.php</a:t>
            </a:r>
            <a:r>
              <a:rPr lang="tr-TR" dirty="0"/>
              <a:t>’ sayfalardaki alt bilgi kodlarını içermektedir</a:t>
            </a:r>
            <a:r>
              <a:rPr lang="tr-TR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tr-TR" dirty="0" smtClean="0"/>
              <a:t>‘</a:t>
            </a:r>
            <a:r>
              <a:rPr lang="tr-TR" dirty="0" err="1" smtClean="0"/>
              <a:t>slider.php</a:t>
            </a:r>
            <a:r>
              <a:rPr lang="tr-TR" dirty="0" smtClean="0"/>
              <a:t>’ sayfadaki </a:t>
            </a:r>
            <a:r>
              <a:rPr lang="tr-TR" dirty="0" err="1" smtClean="0"/>
              <a:t>slider</a:t>
            </a:r>
            <a:r>
              <a:rPr lang="tr-TR" dirty="0" smtClean="0"/>
              <a:t> resimleri için gerekli kodlarını içermektedir.</a:t>
            </a:r>
          </a:p>
          <a:p>
            <a:pPr>
              <a:buFont typeface="Arial" pitchFamily="34" charset="0"/>
              <a:buChar char="•"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445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907125" y="382810"/>
            <a:ext cx="8911687" cy="1280890"/>
          </a:xfrm>
        </p:spPr>
        <p:txBody>
          <a:bodyPr/>
          <a:lstStyle/>
          <a:p>
            <a:r>
              <a:rPr lang="tr-TR" dirty="0" smtClean="0"/>
              <a:t>Komşu Market – </a:t>
            </a:r>
            <a:r>
              <a:rPr lang="tr-TR" dirty="0" err="1"/>
              <a:t>H</a:t>
            </a:r>
            <a:r>
              <a:rPr lang="tr-TR" dirty="0" err="1" smtClean="0"/>
              <a:t>eader</a:t>
            </a:r>
            <a:r>
              <a:rPr lang="tr-TR" dirty="0" smtClean="0"/>
              <a:t>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903412" y="1407805"/>
            <a:ext cx="8915400" cy="3777622"/>
          </a:xfrm>
        </p:spPr>
        <p:txBody>
          <a:bodyPr/>
          <a:lstStyle/>
          <a:p>
            <a:r>
              <a:rPr lang="tr-TR" dirty="0"/>
              <a:t>‘</a:t>
            </a:r>
            <a:r>
              <a:rPr lang="tr-TR" dirty="0" err="1"/>
              <a:t>header.php</a:t>
            </a:r>
            <a:r>
              <a:rPr lang="tr-TR" dirty="0"/>
              <a:t>’ sayfası üst menüsü, hesabım menüsü , market logosu, hesap ikonu, sepetim butonu ve menülerin olduğu kısımların ayarlanması için oluşturulmuştur.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4" y="2899407"/>
            <a:ext cx="6969126" cy="178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0308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11300" y="268510"/>
            <a:ext cx="10058399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 smtClean="0"/>
              <a:t>Header</a:t>
            </a:r>
            <a:r>
              <a:rPr lang="tr-TR" dirty="0" smtClean="0"/>
              <a:t> Sayfası Kodlanması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32706" y="1168399"/>
            <a:ext cx="10249694" cy="5026027"/>
          </a:xfrm>
        </p:spPr>
        <p:txBody>
          <a:bodyPr>
            <a:normAutofit/>
          </a:bodyPr>
          <a:lstStyle/>
          <a:p>
            <a:r>
              <a:rPr lang="tr-TR" dirty="0" smtClean="0"/>
              <a:t>‘ayarlar’ </a:t>
            </a:r>
            <a:r>
              <a:rPr lang="tr-TR" dirty="0"/>
              <a:t>tablosundaki  </a:t>
            </a:r>
            <a:r>
              <a:rPr lang="tr-TR" dirty="0" smtClean="0"/>
              <a:t>bilgiler </a:t>
            </a:r>
            <a:r>
              <a:rPr lang="tr-TR" dirty="0"/>
              <a:t>sayfadaki sorgu ile </a:t>
            </a:r>
            <a:r>
              <a:rPr lang="tr-TR" dirty="0" smtClean="0"/>
              <a:t>getirilmektedir ve ilgili yerlerde kullanılmaktadır. </a:t>
            </a:r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‘</a:t>
            </a:r>
            <a:r>
              <a:rPr lang="tr-TR" dirty="0" err="1" smtClean="0"/>
              <a:t>hakkimizda</a:t>
            </a:r>
            <a:r>
              <a:rPr lang="tr-TR" dirty="0" smtClean="0"/>
              <a:t>’ </a:t>
            </a:r>
            <a:r>
              <a:rPr lang="tr-TR" dirty="0"/>
              <a:t>tablosundaki  bilgiler sayfadaki sorgu ile getirilmektedir ve </a:t>
            </a:r>
            <a:r>
              <a:rPr lang="tr-TR" dirty="0" smtClean="0"/>
              <a:t> ‘</a:t>
            </a:r>
            <a:r>
              <a:rPr lang="tr-TR" dirty="0" err="1" smtClean="0"/>
              <a:t>hakkimizda.php</a:t>
            </a:r>
            <a:r>
              <a:rPr lang="tr-TR" dirty="0" smtClean="0"/>
              <a:t>’ sayfasında kullanılmaktadır.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1984375"/>
            <a:ext cx="38671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84400"/>
            <a:ext cx="51054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4" y="4307400"/>
            <a:ext cx="5146675" cy="1193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4616450"/>
            <a:ext cx="5522317" cy="575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024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74800" y="268510"/>
            <a:ext cx="9929275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/>
              <a:t>Header</a:t>
            </a:r>
            <a:r>
              <a:rPr lang="tr-TR" dirty="0"/>
              <a:t> Sayfası Kodlanması Devam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04912" y="1536700"/>
            <a:ext cx="10339388" cy="3777622"/>
          </a:xfrm>
        </p:spPr>
        <p:txBody>
          <a:bodyPr/>
          <a:lstStyle/>
          <a:p>
            <a:r>
              <a:rPr lang="tr-TR" dirty="0" smtClean="0"/>
              <a:t>‘kategori’ </a:t>
            </a:r>
            <a:r>
              <a:rPr lang="tr-TR" dirty="0"/>
              <a:t>tablosundaki  bilgiler sayfadaki sorgu ile getirilmektedir ve  </a:t>
            </a:r>
            <a:r>
              <a:rPr lang="tr-TR" dirty="0" err="1" smtClean="0"/>
              <a:t>menu</a:t>
            </a:r>
            <a:r>
              <a:rPr lang="tr-TR" dirty="0" smtClean="0"/>
              <a:t> kısmında bulunan kategori başlığı altında sıralanmaktadır.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473324"/>
            <a:ext cx="8240138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8" y="3922713"/>
            <a:ext cx="6303962" cy="249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4151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76925" y="255810"/>
            <a:ext cx="10615075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/>
              <a:t>Header</a:t>
            </a:r>
            <a:r>
              <a:rPr lang="tr-TR" dirty="0"/>
              <a:t> Sayfası Kodlanması Devam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95412" y="1373501"/>
            <a:ext cx="10186988" cy="1395099"/>
          </a:xfrm>
        </p:spPr>
        <p:txBody>
          <a:bodyPr/>
          <a:lstStyle/>
          <a:p>
            <a:r>
              <a:rPr lang="tr-TR" dirty="0" smtClean="0"/>
              <a:t>‘sepet’ isimli </a:t>
            </a:r>
            <a:r>
              <a:rPr lang="tr-TR" dirty="0" err="1" smtClean="0"/>
              <a:t>cookie</a:t>
            </a:r>
            <a:r>
              <a:rPr lang="tr-TR" dirty="0" smtClean="0"/>
              <a:t> içindeki tutulan ürünün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smtClean="0"/>
              <a:t>değerine karşılık gelen ürün, ürünler  tablosundan getirilmektedir.</a:t>
            </a:r>
          </a:p>
          <a:p>
            <a:r>
              <a:rPr lang="tr-TR" dirty="0" smtClean="0"/>
              <a:t>Sepetteki  ürünlerin toplam fiyatı hesaplanmakta ve kullanıcıya ilgili alanlarda fiyat değeri gösterilmektedir.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2906711"/>
            <a:ext cx="607695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7089774" y="2514600"/>
            <a:ext cx="4289426" cy="3943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Sepet ve alışveriş sayfasına yönlendirme işlemleri yapılmaktadır.</a:t>
            </a:r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r>
              <a:rPr lang="tr-TR" dirty="0" smtClean="0"/>
              <a:t>Hakkımızda, bilgi ve iletişim sayfalarına yönlendirme </a:t>
            </a:r>
            <a:r>
              <a:rPr lang="tr-TR" dirty="0"/>
              <a:t>işlemleri yapılmaktadır.</a:t>
            </a:r>
          </a:p>
          <a:p>
            <a:endParaRPr lang="tr-T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4" y="3540123"/>
            <a:ext cx="38957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5638483"/>
            <a:ext cx="28860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8634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81725" y="3955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/>
              <a:t>İndex</a:t>
            </a:r>
            <a:r>
              <a:rPr lang="tr-TR" dirty="0"/>
              <a:t> Sayfası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60512" y="1143000"/>
            <a:ext cx="9386888" cy="852159"/>
          </a:xfrm>
        </p:spPr>
        <p:txBody>
          <a:bodyPr/>
          <a:lstStyle/>
          <a:p>
            <a:r>
              <a:rPr lang="tr-TR" dirty="0"/>
              <a:t>Index sayfasında market hakkında </a:t>
            </a:r>
            <a:r>
              <a:rPr lang="tr-TR" dirty="0" smtClean="0"/>
              <a:t>bilgiler, kategoriler, ürünler, </a:t>
            </a:r>
            <a:r>
              <a:rPr lang="tr-TR" dirty="0"/>
              <a:t>kullanıcı hesap işlemleri, kullanıcı sepet işlemleri gibi bilgilerin bulunduğu sayfadır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995159"/>
            <a:ext cx="8029575" cy="446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68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Ç</a:t>
            </a:r>
            <a:r>
              <a:rPr lang="tr-TR" dirty="0" err="1" smtClean="0"/>
              <a:t>okluresim</a:t>
            </a:r>
            <a:r>
              <a:rPr lang="tr-TR" dirty="0" smtClean="0"/>
              <a:t> Tablosu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=""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60" y="1405651"/>
            <a:ext cx="10086552" cy="2260338"/>
          </a:xfrm>
        </p:spPr>
        <p:txBody>
          <a:bodyPr>
            <a:noAutofit/>
          </a:bodyPr>
          <a:lstStyle/>
          <a:p>
            <a:pPr algn="just"/>
            <a:r>
              <a:rPr lang="tr-TR" dirty="0" smtClean="0"/>
              <a:t>‘</a:t>
            </a:r>
            <a:r>
              <a:rPr lang="tr-TR" dirty="0" err="1" smtClean="0"/>
              <a:t>cokluresim</a:t>
            </a:r>
            <a:r>
              <a:rPr lang="tr-TR" dirty="0" smtClean="0"/>
              <a:t>’ isimli tablo </a:t>
            </a:r>
            <a:r>
              <a:rPr lang="tr-TR" dirty="0"/>
              <a:t>komşu market </a:t>
            </a:r>
            <a:r>
              <a:rPr lang="tr-TR" dirty="0" smtClean="0"/>
              <a:t>sitesini içindeki ürünlerin detaylı olarak gösterilmesi sayfasında ürün resimlerinin getirtildiği tablodur</a:t>
            </a:r>
            <a:r>
              <a:rPr lang="tr-TR" dirty="0"/>
              <a:t>.</a:t>
            </a:r>
          </a:p>
          <a:p>
            <a:pPr algn="just"/>
            <a:r>
              <a:rPr lang="tr-TR" dirty="0"/>
              <a:t>Tablo içerisinde </a:t>
            </a:r>
            <a:r>
              <a:rPr lang="tr-TR" dirty="0" smtClean="0"/>
              <a:t>urun resmi ve urun </a:t>
            </a:r>
            <a:r>
              <a:rPr lang="tr-TR" dirty="0" err="1" smtClean="0"/>
              <a:t>id</a:t>
            </a:r>
            <a:r>
              <a:rPr lang="tr-TR" dirty="0" smtClean="0"/>
              <a:t> bilgileri </a:t>
            </a:r>
            <a:r>
              <a:rPr lang="tr-TR" dirty="0"/>
              <a:t>tutulmaktadır. </a:t>
            </a:r>
          </a:p>
          <a:p>
            <a:pPr marL="0" indent="0" algn="just">
              <a:buNone/>
            </a:pPr>
            <a:r>
              <a:rPr lang="tr-TR" dirty="0"/>
              <a:t>Resimde </a:t>
            </a:r>
            <a:r>
              <a:rPr lang="tr-TR" dirty="0" err="1" smtClean="0"/>
              <a:t>cokluresim</a:t>
            </a:r>
            <a:r>
              <a:rPr lang="tr-TR" dirty="0" smtClean="0"/>
              <a:t> tablosu gösterilmektedir.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34" y="2995848"/>
            <a:ext cx="51339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47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94425" y="395510"/>
            <a:ext cx="9599075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/>
              <a:t>İndex</a:t>
            </a:r>
            <a:r>
              <a:rPr lang="tr-TR" dirty="0"/>
              <a:t> Sayfası Kodlanması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63712" y="1223004"/>
            <a:ext cx="8915400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slider.php</a:t>
            </a:r>
            <a:r>
              <a:rPr lang="tr-TR" dirty="0"/>
              <a:t>’ sayfası </a:t>
            </a:r>
            <a:r>
              <a:rPr lang="tr-TR" dirty="0" err="1"/>
              <a:t>index</a:t>
            </a:r>
            <a:r>
              <a:rPr lang="tr-TR" dirty="0"/>
              <a:t> sayfasına dahil edilerek </a:t>
            </a:r>
            <a:r>
              <a:rPr lang="tr-TR" dirty="0" err="1"/>
              <a:t>slider</a:t>
            </a:r>
            <a:r>
              <a:rPr lang="tr-TR" dirty="0"/>
              <a:t> görüntülenmesi sağlanır.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‘</a:t>
            </a:r>
            <a:r>
              <a:rPr lang="tr-TR" dirty="0" err="1"/>
              <a:t>urunler</a:t>
            </a:r>
            <a:r>
              <a:rPr lang="tr-TR" dirty="0"/>
              <a:t>’ tablosundaki  bilgiler sayfadaki sorgu ile getirilmektedir. ilgili yerlerde kullanılmaktadır. </a:t>
            </a:r>
            <a:r>
              <a:rPr lang="tr-TR" dirty="0" smtClean="0"/>
              <a:t> 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1816079"/>
            <a:ext cx="2654300" cy="114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7" y="3943351"/>
            <a:ext cx="504825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203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55750" y="228600"/>
            <a:ext cx="10325099" cy="148590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/>
              <a:t>İndex</a:t>
            </a:r>
            <a:r>
              <a:rPr lang="tr-TR" dirty="0"/>
              <a:t> Sayfası </a:t>
            </a:r>
            <a:r>
              <a:rPr lang="tr-TR" dirty="0" smtClean="0"/>
              <a:t>Kodlanması Devamı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98650" y="1363433"/>
            <a:ext cx="8915400" cy="3777622"/>
          </a:xfrm>
        </p:spPr>
        <p:txBody>
          <a:bodyPr/>
          <a:lstStyle/>
          <a:p>
            <a:r>
              <a:rPr lang="tr-TR" dirty="0" smtClean="0"/>
              <a:t>Ürünler yeni ürün(1.Resim), öne çıkan(2.Resim) ve en iyi fiyatlı(3.Resim) olarak sorgu  </a:t>
            </a:r>
            <a:r>
              <a:rPr lang="tr-TR" dirty="0"/>
              <a:t>ile </a:t>
            </a:r>
            <a:r>
              <a:rPr lang="tr-TR" dirty="0" smtClean="0"/>
              <a:t>getirilmektedir. İlgili </a:t>
            </a:r>
            <a:r>
              <a:rPr lang="tr-TR" dirty="0"/>
              <a:t>yerlerde kullanılmaktadır.  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43124"/>
            <a:ext cx="51562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2069872"/>
            <a:ext cx="4524375" cy="1702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4257674"/>
            <a:ext cx="63436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257674"/>
            <a:ext cx="4791075" cy="1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017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89625" y="4844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 smtClean="0"/>
              <a:t>Urunler</a:t>
            </a:r>
            <a:r>
              <a:rPr lang="tr-TR" dirty="0" smtClean="0"/>
              <a:t>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51012" y="1231900"/>
            <a:ext cx="8915400" cy="3777622"/>
          </a:xfrm>
        </p:spPr>
        <p:txBody>
          <a:bodyPr/>
          <a:lstStyle/>
          <a:p>
            <a:r>
              <a:rPr lang="tr-TR" dirty="0" smtClean="0"/>
              <a:t>Ürünler sayfası kullanıcının isteği doğrultusunda </a:t>
            </a:r>
            <a:r>
              <a:rPr lang="tr-TR" dirty="0" err="1" smtClean="0"/>
              <a:t>veritabanından</a:t>
            </a:r>
            <a:r>
              <a:rPr lang="tr-TR" dirty="0" smtClean="0"/>
              <a:t> ilgili kategoriye ait ürünleri getirip görüntülendiği sayfadır.</a:t>
            </a:r>
          </a:p>
          <a:p>
            <a:r>
              <a:rPr lang="tr-TR" b="1" dirty="0" smtClean="0"/>
              <a:t>Ürünleri görüntülemek için </a:t>
            </a:r>
            <a:r>
              <a:rPr lang="tr-TR" b="1" dirty="0" err="1" smtClean="0"/>
              <a:t>url</a:t>
            </a:r>
            <a:r>
              <a:rPr lang="tr-TR" b="1" dirty="0" smtClean="0"/>
              <a:t> sonuna ?sayfa=1 yazılması gerekmektedir.</a:t>
            </a:r>
          </a:p>
          <a:p>
            <a:pPr marL="0" indent="0">
              <a:buNone/>
            </a:pPr>
            <a:r>
              <a:rPr lang="tr-TR" dirty="0">
                <a:hlinkClick r:id="rId2"/>
              </a:rPr>
              <a:t>http://</a:t>
            </a:r>
            <a:r>
              <a:rPr lang="tr-TR" dirty="0" smtClean="0">
                <a:hlinkClick r:id="rId2"/>
              </a:rPr>
              <a:t>localhost/komsumarket/urunler-icecek-1?sayfa=1</a:t>
            </a:r>
            <a:r>
              <a:rPr lang="tr-TR" dirty="0" smtClean="0"/>
              <a:t> gibi.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3021750"/>
            <a:ext cx="5147937" cy="304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50" y="2844800"/>
            <a:ext cx="5467350" cy="321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7412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64225" y="2812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/>
              <a:t>Urunler</a:t>
            </a:r>
            <a:r>
              <a:rPr lang="tr-TR" dirty="0"/>
              <a:t> </a:t>
            </a:r>
            <a:r>
              <a:rPr lang="tr-TR" dirty="0" smtClean="0"/>
              <a:t>Sayfası Devamı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73212" y="1460500"/>
            <a:ext cx="8915400" cy="3777622"/>
          </a:xfrm>
        </p:spPr>
        <p:txBody>
          <a:bodyPr/>
          <a:lstStyle/>
          <a:p>
            <a:r>
              <a:rPr lang="tr-TR" dirty="0" smtClean="0"/>
              <a:t>İçecek kategorisi ürünleri(1.Resim), Süt ve ürünleri kategorisi ürünleri (2.Resim)  gösterilmektedir.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7" y="2250027"/>
            <a:ext cx="4727575" cy="303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2" y="2138412"/>
            <a:ext cx="5176837" cy="348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15160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65825" y="3320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/>
              <a:t>Urunler</a:t>
            </a:r>
            <a:r>
              <a:rPr lang="tr-TR" dirty="0"/>
              <a:t> Sayfası Devamı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82712" y="1435100"/>
            <a:ext cx="8915400" cy="3777622"/>
          </a:xfrm>
        </p:spPr>
        <p:txBody>
          <a:bodyPr/>
          <a:lstStyle/>
          <a:p>
            <a:r>
              <a:rPr lang="tr-TR" dirty="0" smtClean="0"/>
              <a:t>Temel gıda kategorisi ürünleri(1.Resim), bakliyat kategorisi </a:t>
            </a:r>
            <a:r>
              <a:rPr lang="tr-TR" dirty="0"/>
              <a:t>ürünleri </a:t>
            </a:r>
            <a:r>
              <a:rPr lang="tr-TR" dirty="0" smtClean="0"/>
              <a:t>(2.Resim) gösterilmektedir.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2349500"/>
            <a:ext cx="4519611" cy="30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2349500"/>
            <a:ext cx="5387975" cy="351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4140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27725" y="3955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/>
              <a:t>Urunler</a:t>
            </a:r>
            <a:r>
              <a:rPr lang="tr-TR" dirty="0"/>
              <a:t> Sayfası Devamı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47812" y="1257300"/>
            <a:ext cx="8915400" cy="3777622"/>
          </a:xfrm>
        </p:spPr>
        <p:txBody>
          <a:bodyPr/>
          <a:lstStyle/>
          <a:p>
            <a:r>
              <a:rPr lang="tr-TR" dirty="0" smtClean="0"/>
              <a:t>Meyve  </a:t>
            </a:r>
            <a:r>
              <a:rPr lang="tr-TR" dirty="0"/>
              <a:t>kategorisi ürünleri(1.Resim), </a:t>
            </a:r>
            <a:r>
              <a:rPr lang="tr-TR" dirty="0" smtClean="0"/>
              <a:t>Atıştırmalıklar kategorisi </a:t>
            </a:r>
            <a:r>
              <a:rPr lang="tr-TR" dirty="0"/>
              <a:t>ürünleri (2.Resim)  gösterilmektedir.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9" y="2279044"/>
            <a:ext cx="4932542" cy="333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2279044"/>
            <a:ext cx="5400675" cy="349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5754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16625" y="357410"/>
            <a:ext cx="9814975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/>
              <a:t>Urunler</a:t>
            </a:r>
            <a:r>
              <a:rPr lang="tr-TR" dirty="0"/>
              <a:t> </a:t>
            </a:r>
            <a:r>
              <a:rPr lang="tr-TR" dirty="0" smtClean="0"/>
              <a:t>Sayfası Kodlanması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43075" y="1206500"/>
            <a:ext cx="8915400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urunler</a:t>
            </a:r>
            <a:r>
              <a:rPr lang="tr-TR" dirty="0" smtClean="0"/>
              <a:t>’ </a:t>
            </a:r>
            <a:r>
              <a:rPr lang="tr-TR" dirty="0"/>
              <a:t>tablosundaki  </a:t>
            </a:r>
            <a:r>
              <a:rPr lang="tr-TR" dirty="0" smtClean="0"/>
              <a:t>bilgiler kategori seçimi sonucu gelen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 smtClean="0"/>
              <a:t>degerine</a:t>
            </a:r>
            <a:r>
              <a:rPr lang="tr-TR" dirty="0" smtClean="0"/>
              <a:t> göre </a:t>
            </a:r>
            <a:r>
              <a:rPr lang="tr-TR" dirty="0"/>
              <a:t>sayfadaki sorgu ile getirilmektedir (1.Resim</a:t>
            </a:r>
            <a:r>
              <a:rPr lang="tr-TR" dirty="0" smtClean="0"/>
              <a:t>). </a:t>
            </a:r>
            <a:r>
              <a:rPr lang="tr-TR" dirty="0"/>
              <a:t>İlgili yerlerde </a:t>
            </a:r>
            <a:r>
              <a:rPr lang="tr-TR" dirty="0" smtClean="0"/>
              <a:t>kullanılmaktadır.</a:t>
            </a:r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3714750"/>
            <a:ext cx="668655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73300"/>
            <a:ext cx="8648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027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65825" y="332010"/>
            <a:ext cx="9853075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err="1"/>
              <a:t>Urunler</a:t>
            </a:r>
            <a:r>
              <a:rPr lang="tr-TR" dirty="0"/>
              <a:t> Sayfası </a:t>
            </a:r>
            <a:r>
              <a:rPr lang="tr-TR" dirty="0" smtClean="0"/>
              <a:t>Kodlanması Devamı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28399" y="1403825"/>
            <a:ext cx="9785701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urunler</a:t>
            </a:r>
            <a:r>
              <a:rPr lang="tr-TR" dirty="0"/>
              <a:t>’ tablosundaki  bilgiler sayfadaki sorgu ile getirilmektedir (1.Resim). İlgili yerlerde </a:t>
            </a:r>
            <a:r>
              <a:rPr lang="tr-TR" dirty="0" smtClean="0"/>
              <a:t>kullanılmaktadır.</a:t>
            </a:r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 smtClean="0"/>
          </a:p>
          <a:p>
            <a:r>
              <a:rPr lang="tr-TR" dirty="0" smtClean="0"/>
              <a:t>Ürünlerin  </a:t>
            </a:r>
            <a:r>
              <a:rPr lang="tr-TR" dirty="0"/>
              <a:t>sayfalar halinde görüntülenmesi için ürün sayısı alınıp, sayfadan gösterilmek istenen adet sayısıyla hesaplama yapılır. Ürünler alt menüde bulunan ileri geri tuşları ile sonraki sayfalarda görüntülenmeye devam edilir.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99" y="4534061"/>
            <a:ext cx="3545240" cy="126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2" y="4398133"/>
            <a:ext cx="4889500" cy="223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7" y="2187736"/>
            <a:ext cx="656272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8362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27725" y="3447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smtClean="0"/>
              <a:t>Urun Detay </a:t>
            </a:r>
            <a:r>
              <a:rPr lang="tr-TR" dirty="0"/>
              <a:t>Sayfası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98612" y="1257300"/>
            <a:ext cx="8915400" cy="3777622"/>
          </a:xfrm>
        </p:spPr>
        <p:txBody>
          <a:bodyPr/>
          <a:lstStyle/>
          <a:p>
            <a:r>
              <a:rPr lang="tr-TR" dirty="0" smtClean="0"/>
              <a:t>Ürünler </a:t>
            </a:r>
            <a:r>
              <a:rPr lang="tr-TR" dirty="0"/>
              <a:t>sayfası kullanıcının isteği doğrultusunda </a:t>
            </a:r>
            <a:r>
              <a:rPr lang="tr-TR" dirty="0" err="1"/>
              <a:t>veritabanından</a:t>
            </a:r>
            <a:r>
              <a:rPr lang="tr-TR" dirty="0"/>
              <a:t> ilgili </a:t>
            </a:r>
            <a:r>
              <a:rPr lang="tr-TR" dirty="0" smtClean="0"/>
              <a:t>ürüne </a:t>
            </a:r>
            <a:r>
              <a:rPr lang="tr-TR" dirty="0"/>
              <a:t>ait </a:t>
            </a:r>
            <a:r>
              <a:rPr lang="tr-TR" dirty="0" smtClean="0"/>
              <a:t>bilgileri getirip </a:t>
            </a:r>
            <a:r>
              <a:rPr lang="tr-TR" dirty="0"/>
              <a:t>görüntülendiği sayfadır</a:t>
            </a:r>
            <a:r>
              <a:rPr lang="tr-TR" dirty="0" smtClean="0"/>
              <a:t>. Ürünleri hakkında açıklama ve kullanıcı yorumlarının da bulunduğu sayfadır.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2231040"/>
            <a:ext cx="4295775" cy="4398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093256"/>
            <a:ext cx="4902200" cy="267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453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27725" y="306610"/>
            <a:ext cx="10475375" cy="1280890"/>
          </a:xfrm>
        </p:spPr>
        <p:txBody>
          <a:bodyPr/>
          <a:lstStyle/>
          <a:p>
            <a:r>
              <a:rPr lang="tr-TR" dirty="0"/>
              <a:t>Komşu Market – Urun Detay </a:t>
            </a:r>
            <a:r>
              <a:rPr lang="tr-TR" dirty="0" smtClean="0"/>
              <a:t>Sayfası 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33512" y="1041400"/>
            <a:ext cx="10390188" cy="3777622"/>
          </a:xfrm>
        </p:spPr>
        <p:txBody>
          <a:bodyPr/>
          <a:lstStyle/>
          <a:p>
            <a:r>
              <a:rPr lang="tr-TR" dirty="0"/>
              <a:t>‘</a:t>
            </a:r>
            <a:r>
              <a:rPr lang="tr-TR" dirty="0" err="1"/>
              <a:t>urunler</a:t>
            </a:r>
            <a:r>
              <a:rPr lang="tr-TR" dirty="0"/>
              <a:t>’ tablosundaki  bilgiler </a:t>
            </a:r>
            <a:r>
              <a:rPr lang="tr-TR" dirty="0" smtClean="0"/>
              <a:t>ürün seçimi </a:t>
            </a:r>
            <a:r>
              <a:rPr lang="tr-TR" dirty="0"/>
              <a:t>sonucu gelen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err="1"/>
              <a:t>degerine</a:t>
            </a:r>
            <a:r>
              <a:rPr lang="tr-TR" dirty="0"/>
              <a:t> göre sayfadaki sorgu ile getirilmektedir (</a:t>
            </a:r>
            <a:r>
              <a:rPr lang="tr-TR" dirty="0" smtClean="0"/>
              <a:t>1-2.Resim</a:t>
            </a:r>
            <a:r>
              <a:rPr lang="tr-TR" dirty="0"/>
              <a:t>). İlgili yerlerde </a:t>
            </a:r>
            <a:r>
              <a:rPr lang="tr-TR" dirty="0" smtClean="0"/>
              <a:t>kullanılmaktadır.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‘</a:t>
            </a:r>
            <a:r>
              <a:rPr lang="tr-TR" dirty="0" err="1" smtClean="0"/>
              <a:t>cokluresim</a:t>
            </a:r>
            <a:r>
              <a:rPr lang="tr-TR" dirty="0" smtClean="0"/>
              <a:t>’ </a:t>
            </a:r>
            <a:r>
              <a:rPr lang="tr-TR" dirty="0"/>
              <a:t>tablosundaki  bilgiler </a:t>
            </a:r>
            <a:r>
              <a:rPr lang="tr-TR" dirty="0" smtClean="0"/>
              <a:t>seçilen ürün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 smtClean="0"/>
              <a:t>degerine</a:t>
            </a:r>
            <a:r>
              <a:rPr lang="tr-TR" dirty="0" smtClean="0"/>
              <a:t> göre </a:t>
            </a:r>
            <a:r>
              <a:rPr lang="tr-TR" dirty="0"/>
              <a:t>sayfadaki sorgu ile getirilmektedir </a:t>
            </a:r>
            <a:r>
              <a:rPr lang="tr-TR" dirty="0" smtClean="0"/>
              <a:t>(3.Resim</a:t>
            </a:r>
            <a:r>
              <a:rPr lang="tr-TR" dirty="0"/>
              <a:t>). İlgili yerlerde kullanılmaktadır.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4382476"/>
            <a:ext cx="6318250" cy="2221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0" y="1680876"/>
            <a:ext cx="5384801" cy="190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919145"/>
            <a:ext cx="577215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63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Hakkımızda Tablosu</a:t>
            </a:r>
            <a:br>
              <a:rPr lang="tr-TR" dirty="0" smtClean="0"/>
            </a:b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=""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59" y="1405650"/>
            <a:ext cx="8977225" cy="2300075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‘</a:t>
            </a:r>
            <a:r>
              <a:rPr lang="tr-TR" dirty="0" err="1" smtClean="0"/>
              <a:t>hakkimizda</a:t>
            </a:r>
            <a:r>
              <a:rPr lang="tr-TR" dirty="0" smtClean="0"/>
              <a:t>’ isimli </a:t>
            </a:r>
            <a:r>
              <a:rPr lang="tr-TR" dirty="0"/>
              <a:t>tablo komşu </a:t>
            </a:r>
            <a:r>
              <a:rPr lang="tr-TR" dirty="0" smtClean="0"/>
              <a:t>market hakkında bilgi, misyon, vizyon ve detay bilgilerinin </a:t>
            </a:r>
            <a:r>
              <a:rPr lang="tr-TR" dirty="0"/>
              <a:t>bulunduğu tablodur.</a:t>
            </a:r>
          </a:p>
          <a:p>
            <a:pPr algn="just"/>
            <a:r>
              <a:rPr lang="tr-TR" dirty="0" smtClean="0"/>
              <a:t>Tablo </a:t>
            </a:r>
            <a:r>
              <a:rPr lang="tr-TR" dirty="0"/>
              <a:t>içerisinde </a:t>
            </a:r>
            <a:r>
              <a:rPr lang="tr-TR" dirty="0" smtClean="0"/>
              <a:t>hakkımızda </a:t>
            </a:r>
            <a:r>
              <a:rPr lang="tr-TR" dirty="0" err="1" smtClean="0"/>
              <a:t>id</a:t>
            </a:r>
            <a:r>
              <a:rPr lang="tr-TR" dirty="0" smtClean="0"/>
              <a:t>, başlık, detay, resim, misyon ve vizyon bilgileri </a:t>
            </a:r>
            <a:r>
              <a:rPr lang="tr-TR" dirty="0"/>
              <a:t>tutulmaktadır. </a:t>
            </a:r>
          </a:p>
          <a:p>
            <a:pPr marL="0" indent="0" algn="just">
              <a:buNone/>
            </a:pPr>
            <a:r>
              <a:rPr lang="tr-TR" dirty="0"/>
              <a:t>Resimde </a:t>
            </a:r>
            <a:r>
              <a:rPr lang="tr-TR" dirty="0" err="1" smtClean="0"/>
              <a:t>hakkimizda</a:t>
            </a:r>
            <a:r>
              <a:rPr lang="tr-TR" dirty="0" smtClean="0"/>
              <a:t> tablosu </a:t>
            </a:r>
            <a:r>
              <a:rPr lang="tr-TR" dirty="0"/>
              <a:t>gösterilmektedir</a:t>
            </a:r>
            <a:r>
              <a:rPr lang="tr-TR" dirty="0" smtClean="0"/>
              <a:t>.</a:t>
            </a:r>
            <a:endParaRPr lang="en-US" dirty="0"/>
          </a:p>
          <a:p>
            <a:pPr algn="just"/>
            <a:endParaRPr lang="tr-T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8" y="3738061"/>
            <a:ext cx="113538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25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02325" y="306610"/>
            <a:ext cx="11123075" cy="1280890"/>
          </a:xfrm>
        </p:spPr>
        <p:txBody>
          <a:bodyPr/>
          <a:lstStyle/>
          <a:p>
            <a:r>
              <a:rPr lang="tr-TR" dirty="0"/>
              <a:t>Komşu Market – Urun Detay Sayfası Yorumlar </a:t>
            </a:r>
            <a:r>
              <a:rPr lang="tr-TR" dirty="0" smtClean="0"/>
              <a:t>Kısmı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06512" y="1759578"/>
            <a:ext cx="10390188" cy="901071"/>
          </a:xfrm>
        </p:spPr>
        <p:txBody>
          <a:bodyPr/>
          <a:lstStyle/>
          <a:p>
            <a:r>
              <a:rPr lang="tr-TR" dirty="0"/>
              <a:t>Kullanıcı </a:t>
            </a:r>
            <a:r>
              <a:rPr lang="tr-TR" dirty="0" smtClean="0"/>
              <a:t>yorumlar kısmından ürün hakkında fikirlerini belirtebilmektedir. </a:t>
            </a:r>
            <a:r>
              <a:rPr lang="tr-TR" dirty="0" err="1" smtClean="0"/>
              <a:t>Admin</a:t>
            </a:r>
            <a:r>
              <a:rPr lang="tr-TR" dirty="0" smtClean="0"/>
              <a:t> yöneticisinin onayı sonucundan sitede görüntülenmektedir. 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" y="2660649"/>
            <a:ext cx="389572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2" y="2660649"/>
            <a:ext cx="6492875" cy="3297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5086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40425" y="243110"/>
            <a:ext cx="10170575" cy="1280890"/>
          </a:xfrm>
        </p:spPr>
        <p:txBody>
          <a:bodyPr/>
          <a:lstStyle/>
          <a:p>
            <a:r>
              <a:rPr lang="tr-TR" dirty="0"/>
              <a:t>Komşu Market – Urun Detay Sayfası Yorumlar Kısmının Kodlaması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89112" y="1473200"/>
            <a:ext cx="8915400" cy="1333500"/>
          </a:xfrm>
        </p:spPr>
        <p:txBody>
          <a:bodyPr/>
          <a:lstStyle/>
          <a:p>
            <a:r>
              <a:rPr lang="tr-TR" dirty="0"/>
              <a:t>Kullanıcı </a:t>
            </a:r>
            <a:r>
              <a:rPr lang="tr-TR" dirty="0" smtClean="0"/>
              <a:t>yorumunu gönderdikten sonra ‘</a:t>
            </a:r>
            <a:r>
              <a:rPr lang="tr-TR" dirty="0" err="1" smtClean="0"/>
              <a:t>yorumkaydet</a:t>
            </a:r>
            <a:r>
              <a:rPr lang="tr-TR" dirty="0" smtClean="0"/>
              <a:t>’ işlemi yapılmakta yorum </a:t>
            </a:r>
            <a:r>
              <a:rPr lang="tr-TR" dirty="0" err="1" smtClean="0"/>
              <a:t>veritabanına</a:t>
            </a:r>
            <a:r>
              <a:rPr lang="tr-TR" dirty="0" smtClean="0"/>
              <a:t> kaydedilmektedir.</a:t>
            </a:r>
          </a:p>
          <a:p>
            <a:r>
              <a:rPr lang="tr-TR" dirty="0"/>
              <a:t>İşlem sonrası sayfa yönlendirmesi yapılmaktadır.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4" y="2762250"/>
            <a:ext cx="551497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21912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36700" y="154210"/>
            <a:ext cx="10248900" cy="1280890"/>
          </a:xfrm>
        </p:spPr>
        <p:txBody>
          <a:bodyPr/>
          <a:lstStyle/>
          <a:p>
            <a:r>
              <a:rPr lang="tr-TR" dirty="0"/>
              <a:t>Komşu Market – Urun Detay Sayfası Yorumlar Kısmının </a:t>
            </a:r>
            <a:r>
              <a:rPr lang="tr-TR" dirty="0" smtClean="0"/>
              <a:t>Kodlaması Devamı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27200" y="1354138"/>
            <a:ext cx="8915400" cy="1003300"/>
          </a:xfrm>
        </p:spPr>
        <p:txBody>
          <a:bodyPr/>
          <a:lstStyle/>
          <a:p>
            <a:r>
              <a:rPr lang="tr-TR" dirty="0" err="1" smtClean="0"/>
              <a:t>Admin</a:t>
            </a:r>
            <a:r>
              <a:rPr lang="tr-TR" dirty="0" smtClean="0"/>
              <a:t> kullanıcısı, onayına giden yorumlar </a:t>
            </a:r>
            <a:r>
              <a:rPr lang="tr-TR" dirty="0"/>
              <a:t>‘</a:t>
            </a:r>
            <a:r>
              <a:rPr lang="tr-TR" dirty="0" err="1" smtClean="0"/>
              <a:t>yorumanayla</a:t>
            </a:r>
            <a:r>
              <a:rPr lang="tr-TR" dirty="0" smtClean="0"/>
              <a:t>’ </a:t>
            </a:r>
            <a:r>
              <a:rPr lang="tr-TR" dirty="0"/>
              <a:t>işlemi </a:t>
            </a:r>
            <a:r>
              <a:rPr lang="tr-TR" dirty="0" smtClean="0"/>
              <a:t>yapıldıktan sonra ürün detay sayfasında yorumlar kısmında gösterilmektedir.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5" y="1981756"/>
            <a:ext cx="3441700" cy="2884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0" y="2223140"/>
            <a:ext cx="37052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4571379"/>
            <a:ext cx="49530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1016000" y="5269086"/>
            <a:ext cx="6045200" cy="101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 smtClean="0"/>
              <a:t>Admin</a:t>
            </a:r>
            <a:r>
              <a:rPr lang="tr-TR" dirty="0" smtClean="0"/>
              <a:t> kullanıcısı silmek istediği yorumları ‘</a:t>
            </a:r>
            <a:r>
              <a:rPr lang="tr-TR" dirty="0" err="1" smtClean="0"/>
              <a:t>yorumsil</a:t>
            </a:r>
            <a:r>
              <a:rPr lang="tr-TR" dirty="0" smtClean="0"/>
              <a:t>’ işlemi ile yapmaktadır.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49820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62624" y="382810"/>
            <a:ext cx="10399175" cy="1280890"/>
          </a:xfrm>
        </p:spPr>
        <p:txBody>
          <a:bodyPr/>
          <a:lstStyle/>
          <a:p>
            <a:r>
              <a:rPr lang="tr-TR" dirty="0"/>
              <a:t>Komşu Market – Urun Detay Sayfası Yorumlar Kısmının </a:t>
            </a:r>
            <a:r>
              <a:rPr lang="tr-TR" dirty="0" smtClean="0"/>
              <a:t>Kodlaması Devamı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1849" y="1657978"/>
            <a:ext cx="10785476" cy="3777622"/>
          </a:xfrm>
        </p:spPr>
        <p:txBody>
          <a:bodyPr/>
          <a:lstStyle/>
          <a:p>
            <a:r>
              <a:rPr lang="tr-TR" dirty="0"/>
              <a:t>‘yorumlar’ tablosundaki  bilgiler ürün </a:t>
            </a:r>
            <a:r>
              <a:rPr lang="tr-TR" dirty="0" err="1"/>
              <a:t>id</a:t>
            </a:r>
            <a:r>
              <a:rPr lang="tr-TR" dirty="0"/>
              <a:t> ve yorum onay </a:t>
            </a:r>
            <a:r>
              <a:rPr lang="tr-TR" dirty="0" err="1"/>
              <a:t>degerlerine</a:t>
            </a:r>
            <a:r>
              <a:rPr lang="tr-TR" dirty="0"/>
              <a:t> göre  </a:t>
            </a:r>
            <a:r>
              <a:rPr lang="tr-TR" dirty="0" err="1"/>
              <a:t>veritabanından</a:t>
            </a:r>
            <a:r>
              <a:rPr lang="tr-TR" dirty="0"/>
              <a:t> sayfadaki sorgu ile getirilmektedir (1.Resim). İlgili yerlerde kullanılmaktadır.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Yorum yapan kullanıcının </a:t>
            </a:r>
            <a:r>
              <a:rPr lang="tr-TR" dirty="0" err="1"/>
              <a:t>id</a:t>
            </a:r>
            <a:r>
              <a:rPr lang="tr-TR" dirty="0"/>
              <a:t> </a:t>
            </a:r>
            <a:r>
              <a:rPr lang="tr-TR" dirty="0" err="1"/>
              <a:t>degerine</a:t>
            </a:r>
            <a:r>
              <a:rPr lang="tr-TR" dirty="0"/>
              <a:t> göre ‘</a:t>
            </a:r>
            <a:r>
              <a:rPr lang="tr-TR" dirty="0" err="1"/>
              <a:t>kullanici</a:t>
            </a:r>
            <a:r>
              <a:rPr lang="tr-TR" dirty="0"/>
              <a:t>’ </a:t>
            </a:r>
            <a:r>
              <a:rPr lang="tr-TR" dirty="0" err="1" smtClean="0"/>
              <a:t>tablosundakı</a:t>
            </a:r>
            <a:r>
              <a:rPr lang="tr-TR" dirty="0" smtClean="0"/>
              <a:t> </a:t>
            </a:r>
            <a:r>
              <a:rPr lang="tr-TR" dirty="0"/>
              <a:t>kullanıcı adı soyadı getirilmektedir. İlgili yerlerde kullanılmaktadır.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370137"/>
            <a:ext cx="72104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49" y="4799012"/>
            <a:ext cx="56578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5075237"/>
            <a:ext cx="45910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2352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825" y="446310"/>
            <a:ext cx="10399175" cy="1280890"/>
          </a:xfrm>
        </p:spPr>
        <p:txBody>
          <a:bodyPr/>
          <a:lstStyle/>
          <a:p>
            <a:r>
              <a:rPr lang="tr-TR" dirty="0"/>
              <a:t>Komşu Market – Urun </a:t>
            </a:r>
            <a:r>
              <a:rPr lang="tr-TR" dirty="0" smtClean="0"/>
              <a:t>Detay </a:t>
            </a:r>
            <a:r>
              <a:rPr lang="tr-TR" dirty="0"/>
              <a:t>Sayfası </a:t>
            </a:r>
            <a:r>
              <a:rPr lang="tr-TR" dirty="0" smtClean="0"/>
              <a:t>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25612" y="1362441"/>
            <a:ext cx="8915400" cy="3777622"/>
          </a:xfrm>
        </p:spPr>
        <p:txBody>
          <a:bodyPr/>
          <a:lstStyle/>
          <a:p>
            <a:r>
              <a:rPr lang="tr-TR" dirty="0" smtClean="0"/>
              <a:t>Benzer ürünler aynı kategoriye ait ürünlerin gösterildiği kısımdır. Ürünler tablosundan kategori </a:t>
            </a:r>
            <a:r>
              <a:rPr lang="tr-TR" dirty="0" err="1" smtClean="0"/>
              <a:t>id</a:t>
            </a:r>
            <a:r>
              <a:rPr lang="tr-TR" dirty="0" smtClean="0"/>
              <a:t> ve durum(varlık, yokluk) </a:t>
            </a:r>
            <a:r>
              <a:rPr lang="tr-TR" dirty="0" err="1" smtClean="0"/>
              <a:t>degerine</a:t>
            </a:r>
            <a:r>
              <a:rPr lang="tr-TR" dirty="0" smtClean="0"/>
              <a:t> göre benzer ürünler getirilmekte ve ilgili yerlerde gösterilmektedir.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8" y="2921000"/>
            <a:ext cx="5842455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251252"/>
            <a:ext cx="5143500" cy="236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30452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40425" y="4971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smtClean="0"/>
              <a:t>Hakkımızda Sayfası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98612" y="1482286"/>
            <a:ext cx="8915400" cy="3777622"/>
          </a:xfrm>
        </p:spPr>
        <p:txBody>
          <a:bodyPr/>
          <a:lstStyle/>
          <a:p>
            <a:r>
              <a:rPr lang="tr-TR" dirty="0"/>
              <a:t>Hakkımızda sayfası site </a:t>
            </a:r>
            <a:r>
              <a:rPr lang="tr-TR" dirty="0" smtClean="0"/>
              <a:t>hakkında bilgilerinin kullanıcılara  gösterilmesi için </a:t>
            </a:r>
            <a:r>
              <a:rPr lang="tr-TR" dirty="0"/>
              <a:t>oluşturulmuştur. </a:t>
            </a: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2147886"/>
            <a:ext cx="6096000" cy="3963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783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01800" y="370110"/>
            <a:ext cx="10858500" cy="1280890"/>
          </a:xfrm>
        </p:spPr>
        <p:txBody>
          <a:bodyPr/>
          <a:lstStyle/>
          <a:p>
            <a:r>
              <a:rPr lang="tr-TR" dirty="0"/>
              <a:t>Komşu Market – Hakkımızda Sayfası </a:t>
            </a:r>
            <a:r>
              <a:rPr lang="tr-TR" dirty="0" smtClean="0"/>
              <a:t>Kodlaması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14512" y="1257300"/>
            <a:ext cx="8915400" cy="3777622"/>
          </a:xfrm>
        </p:spPr>
        <p:txBody>
          <a:bodyPr/>
          <a:lstStyle/>
          <a:p>
            <a:r>
              <a:rPr lang="tr-TR" dirty="0" smtClean="0"/>
              <a:t>‘</a:t>
            </a:r>
            <a:r>
              <a:rPr lang="tr-TR" dirty="0" err="1" smtClean="0"/>
              <a:t>header.php</a:t>
            </a:r>
            <a:r>
              <a:rPr lang="tr-TR" dirty="0"/>
              <a:t>’ sayfası </a:t>
            </a:r>
            <a:r>
              <a:rPr lang="tr-TR" dirty="0" err="1"/>
              <a:t>hakkimizda</a:t>
            </a:r>
            <a:r>
              <a:rPr lang="tr-TR" dirty="0"/>
              <a:t> sayfasına dahil edilerek görüntülenmesi sağlanır.</a:t>
            </a:r>
          </a:p>
          <a:p>
            <a:r>
              <a:rPr lang="tr-TR" dirty="0"/>
              <a:t>Sorgudan dönen </a:t>
            </a:r>
            <a:r>
              <a:rPr lang="tr-TR" dirty="0" err="1"/>
              <a:t>degerler</a:t>
            </a:r>
            <a:r>
              <a:rPr lang="tr-TR" dirty="0"/>
              <a:t> ilgili yerlerde kullanılmaktadır.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4" y="3949697"/>
            <a:ext cx="6235700" cy="266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4" y="2559047"/>
            <a:ext cx="498157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562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957925" y="6241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smtClean="0"/>
              <a:t>Bilgi Sayfası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00212" y="1460500"/>
            <a:ext cx="9590088" cy="3777622"/>
          </a:xfrm>
        </p:spPr>
        <p:txBody>
          <a:bodyPr/>
          <a:lstStyle/>
          <a:p>
            <a:r>
              <a:rPr lang="tr-TR" dirty="0" smtClean="0"/>
              <a:t>Bilgi </a:t>
            </a:r>
            <a:r>
              <a:rPr lang="tr-TR" dirty="0"/>
              <a:t>sayfası </a:t>
            </a:r>
            <a:r>
              <a:rPr lang="tr-TR" dirty="0" smtClean="0"/>
              <a:t>kullanıcıların sık sorduğu sorunla ve bunların site yönetimi  tarafından cevaplarının bulunduğu sayfadır.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392768"/>
            <a:ext cx="7096125" cy="397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015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03925" y="522510"/>
            <a:ext cx="9497475" cy="1280890"/>
          </a:xfrm>
        </p:spPr>
        <p:txBody>
          <a:bodyPr/>
          <a:lstStyle/>
          <a:p>
            <a:r>
              <a:rPr lang="tr-TR" dirty="0"/>
              <a:t>Komşu Market – Bilgi Sayfası </a:t>
            </a:r>
            <a:r>
              <a:rPr lang="tr-TR" dirty="0" smtClean="0"/>
              <a:t>Kodlanması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60512" y="1358900"/>
            <a:ext cx="8915400" cy="3777622"/>
          </a:xfrm>
        </p:spPr>
        <p:txBody>
          <a:bodyPr/>
          <a:lstStyle/>
          <a:p>
            <a:r>
              <a:rPr lang="tr-TR" dirty="0" smtClean="0"/>
              <a:t>Kullanıcı sorunların ve cevapların yazıldığı sayfadır.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7" y="2097088"/>
            <a:ext cx="698182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1756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51525" y="268510"/>
            <a:ext cx="10386475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smtClean="0"/>
              <a:t>İletişim Sayfası ve Kodlaması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2" y="1384300"/>
            <a:ext cx="9844088" cy="3777622"/>
          </a:xfrm>
        </p:spPr>
        <p:txBody>
          <a:bodyPr/>
          <a:lstStyle/>
          <a:p>
            <a:r>
              <a:rPr lang="tr-TR" dirty="0" smtClean="0"/>
              <a:t>İletişim </a:t>
            </a:r>
            <a:r>
              <a:rPr lang="tr-TR" dirty="0"/>
              <a:t>sayfası </a:t>
            </a:r>
            <a:r>
              <a:rPr lang="tr-TR" dirty="0" smtClean="0"/>
              <a:t>sitenin iletişim bilgilerinin bulunduğu sayfadır. ‘ayarlar’ tablosundaki  </a:t>
            </a:r>
            <a:r>
              <a:rPr lang="tr-TR" dirty="0"/>
              <a:t>bilgiler </a:t>
            </a:r>
            <a:r>
              <a:rPr lang="tr-TR" dirty="0" smtClean="0"/>
              <a:t>sayfadaki </a:t>
            </a:r>
            <a:r>
              <a:rPr lang="tr-TR" dirty="0"/>
              <a:t>sorgu ile </a:t>
            </a:r>
            <a:r>
              <a:rPr lang="tr-TR" dirty="0" smtClean="0"/>
              <a:t>getirilmektedir. </a:t>
            </a:r>
            <a:r>
              <a:rPr lang="tr-TR" dirty="0"/>
              <a:t>İlgili yerlerde kullanılmaktadır.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9" y="2283399"/>
            <a:ext cx="3598861" cy="422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2879725"/>
            <a:ext cx="592455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03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Kategori Tablosu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10885" y="1383931"/>
            <a:ext cx="8915400" cy="3777622"/>
          </a:xfrm>
        </p:spPr>
        <p:txBody>
          <a:bodyPr/>
          <a:lstStyle/>
          <a:p>
            <a:pPr algn="just"/>
            <a:r>
              <a:rPr lang="tr-TR" dirty="0" smtClean="0"/>
              <a:t>‘kategori’ isimli </a:t>
            </a:r>
            <a:r>
              <a:rPr lang="tr-TR" dirty="0"/>
              <a:t>tablo komşu market </a:t>
            </a:r>
            <a:r>
              <a:rPr lang="tr-TR" dirty="0" smtClean="0"/>
              <a:t>sitesinde kullanıcılara sunulan ürünlerin kategori bilgilerinin bulunduğu </a:t>
            </a:r>
            <a:r>
              <a:rPr lang="tr-TR" dirty="0"/>
              <a:t>tablodur.</a:t>
            </a:r>
          </a:p>
          <a:p>
            <a:pPr algn="just"/>
            <a:r>
              <a:rPr lang="tr-TR" dirty="0"/>
              <a:t>Tablo içerisinde </a:t>
            </a:r>
            <a:r>
              <a:rPr lang="tr-TR" dirty="0" smtClean="0"/>
              <a:t>kategori </a:t>
            </a:r>
            <a:r>
              <a:rPr lang="tr-TR" dirty="0" err="1"/>
              <a:t>id</a:t>
            </a:r>
            <a:r>
              <a:rPr lang="tr-TR" dirty="0"/>
              <a:t>, </a:t>
            </a:r>
            <a:r>
              <a:rPr lang="tr-TR" dirty="0" smtClean="0"/>
              <a:t>adı, sıra ve kategori durum bilgileri </a:t>
            </a:r>
            <a:r>
              <a:rPr lang="tr-TR" dirty="0"/>
              <a:t>tutulmaktadır. </a:t>
            </a:r>
            <a:r>
              <a:rPr lang="tr-TR" dirty="0" smtClean="0"/>
              <a:t>Kategori durum kategorinin olup olmadığı bilgisini tutmaktadır.</a:t>
            </a:r>
            <a:endParaRPr lang="tr-TR" dirty="0"/>
          </a:p>
          <a:p>
            <a:pPr marL="0" indent="0" algn="just">
              <a:buNone/>
            </a:pPr>
            <a:r>
              <a:rPr lang="tr-TR" dirty="0"/>
              <a:t>Resimde </a:t>
            </a:r>
            <a:r>
              <a:rPr lang="tr-TR" dirty="0" smtClean="0"/>
              <a:t>kategori </a:t>
            </a:r>
            <a:r>
              <a:rPr lang="tr-TR" dirty="0"/>
              <a:t>tablosu gösterilmektedir</a:t>
            </a:r>
            <a:r>
              <a:rPr lang="tr-TR" dirty="0" smtClean="0"/>
              <a:t>.</a:t>
            </a:r>
            <a:endParaRPr lang="en-US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72" y="3494427"/>
            <a:ext cx="53054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420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970625" y="5225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smtClean="0"/>
              <a:t>Giriş Sayfası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74812" y="1270000"/>
            <a:ext cx="9412288" cy="3777622"/>
          </a:xfrm>
        </p:spPr>
        <p:txBody>
          <a:bodyPr/>
          <a:lstStyle/>
          <a:p>
            <a:r>
              <a:rPr lang="tr-TR" dirty="0" smtClean="0"/>
              <a:t>Kullanıcıların siteye </a:t>
            </a:r>
            <a:r>
              <a:rPr lang="tr-TR" dirty="0"/>
              <a:t>giriş </a:t>
            </a:r>
            <a:r>
              <a:rPr lang="tr-TR" dirty="0" smtClean="0"/>
              <a:t>yapmaları </a:t>
            </a:r>
            <a:r>
              <a:rPr lang="tr-TR" dirty="0"/>
              <a:t>için </a:t>
            </a:r>
            <a:r>
              <a:rPr lang="tr-TR" dirty="0" smtClean="0"/>
              <a:t>oluşturulmuştur</a:t>
            </a:r>
            <a:r>
              <a:rPr lang="tr-TR" dirty="0"/>
              <a:t>. Bu </a:t>
            </a:r>
            <a:r>
              <a:rPr lang="tr-TR" dirty="0" smtClean="0"/>
              <a:t>sayfaya </a:t>
            </a:r>
            <a:r>
              <a:rPr lang="tr-TR" dirty="0"/>
              <a:t>kullanıcılar kullanıcı adı ve şifre bilgilerini girerek giriş yapmaktadırlar. </a:t>
            </a:r>
            <a:endParaRPr lang="tr-TR" dirty="0" smtClean="0"/>
          </a:p>
          <a:p>
            <a:r>
              <a:rPr lang="tr-TR" dirty="0" smtClean="0"/>
              <a:t>Kayıtlı olmayan kullanıcılar kayıt ol kısmında kayıt işlemlerini tamamlamaktadırlar.</a:t>
            </a:r>
          </a:p>
          <a:p>
            <a:pPr marL="0" indent="0">
              <a:buNone/>
            </a:pPr>
            <a:r>
              <a:rPr lang="tr-TR" dirty="0" smtClean="0"/>
              <a:t>Resimde kullanıcı </a:t>
            </a:r>
            <a:r>
              <a:rPr lang="tr-TR" dirty="0" err="1" smtClean="0"/>
              <a:t>giris</a:t>
            </a:r>
            <a:r>
              <a:rPr lang="tr-TR" dirty="0" smtClean="0"/>
              <a:t> sayfası gösterilmektedir.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2931319"/>
            <a:ext cx="7562850" cy="3785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66861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17981" y="471710"/>
            <a:ext cx="8911687" cy="1280890"/>
          </a:xfrm>
        </p:spPr>
        <p:txBody>
          <a:bodyPr/>
          <a:lstStyle/>
          <a:p>
            <a:r>
              <a:rPr lang="tr-TR" dirty="0"/>
              <a:t>Komşu Market – Giriş Sayfası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2" y="1333500"/>
            <a:ext cx="9577388" cy="3777622"/>
          </a:xfrm>
        </p:spPr>
        <p:txBody>
          <a:bodyPr/>
          <a:lstStyle/>
          <a:p>
            <a:r>
              <a:rPr lang="tr-TR" dirty="0" smtClean="0"/>
              <a:t> Kullanıcı bilgilerinin girilerek üye girişinin sağlandığı sayfadır.</a:t>
            </a:r>
          </a:p>
          <a:p>
            <a:r>
              <a:rPr lang="tr-TR" dirty="0" smtClean="0"/>
              <a:t>Girilen </a:t>
            </a:r>
            <a:r>
              <a:rPr lang="tr-TR" dirty="0"/>
              <a:t>bilgilerin doğru olması sonucu giriş tamamlanmakta, yanlış olması sonucu kullanıcıya hata mesajı </a:t>
            </a:r>
            <a:r>
              <a:rPr lang="tr-TR" dirty="0" smtClean="0"/>
              <a:t>döndürülmektedir</a:t>
            </a:r>
            <a:r>
              <a:rPr lang="tr-TR" dirty="0"/>
              <a:t>. 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75" y="2614613"/>
            <a:ext cx="497205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5708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42025" y="446310"/>
            <a:ext cx="9941975" cy="1280890"/>
          </a:xfrm>
        </p:spPr>
        <p:txBody>
          <a:bodyPr/>
          <a:lstStyle/>
          <a:p>
            <a:r>
              <a:rPr lang="tr-TR" dirty="0"/>
              <a:t>Komşu Market – Giriş Sayfası </a:t>
            </a:r>
            <a:r>
              <a:rPr lang="tr-TR" dirty="0" smtClean="0"/>
              <a:t>Kodlanması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485900" y="1206500"/>
            <a:ext cx="8915400" cy="3777622"/>
          </a:xfrm>
        </p:spPr>
        <p:txBody>
          <a:bodyPr/>
          <a:lstStyle/>
          <a:p>
            <a:r>
              <a:rPr lang="tr-TR" dirty="0" err="1" smtClean="0"/>
              <a:t>Giris</a:t>
            </a:r>
            <a:r>
              <a:rPr lang="tr-TR" dirty="0" smtClean="0"/>
              <a:t> butonu ile ‘</a:t>
            </a:r>
            <a:r>
              <a:rPr lang="tr-TR" dirty="0" err="1" smtClean="0"/>
              <a:t>kullanici</a:t>
            </a:r>
            <a:r>
              <a:rPr lang="tr-TR" dirty="0" smtClean="0"/>
              <a:t>’ </a:t>
            </a:r>
            <a:r>
              <a:rPr lang="tr-TR" dirty="0"/>
              <a:t>tablosundaki </a:t>
            </a:r>
            <a:r>
              <a:rPr lang="tr-TR" dirty="0" smtClean="0"/>
              <a:t> </a:t>
            </a:r>
            <a:r>
              <a:rPr lang="tr-TR" dirty="0" err="1" smtClean="0"/>
              <a:t>kullanici</a:t>
            </a:r>
            <a:r>
              <a:rPr lang="tr-TR" dirty="0" smtClean="0"/>
              <a:t> ad ve şifre </a:t>
            </a:r>
            <a:r>
              <a:rPr lang="tr-TR" dirty="0" err="1" smtClean="0"/>
              <a:t>degerine</a:t>
            </a:r>
            <a:r>
              <a:rPr lang="tr-TR" dirty="0" smtClean="0"/>
              <a:t> </a:t>
            </a:r>
            <a:r>
              <a:rPr lang="tr-TR" dirty="0"/>
              <a:t>göre </a:t>
            </a:r>
            <a:r>
              <a:rPr lang="tr-TR" dirty="0" smtClean="0"/>
              <a:t>giriş işlemi gerçekleşmektedir. </a:t>
            </a:r>
          </a:p>
          <a:p>
            <a:r>
              <a:rPr lang="tr-TR" dirty="0"/>
              <a:t>Sistemde kullanıcı varsa </a:t>
            </a:r>
            <a:r>
              <a:rPr lang="tr-TR" dirty="0" smtClean="0"/>
              <a:t>‘</a:t>
            </a:r>
            <a:r>
              <a:rPr lang="tr-TR" dirty="0" err="1" smtClean="0"/>
              <a:t>normalbelgesi</a:t>
            </a:r>
            <a:r>
              <a:rPr lang="tr-TR" dirty="0"/>
              <a:t>’ isimli </a:t>
            </a:r>
            <a:r>
              <a:rPr lang="tr-TR" dirty="0" err="1"/>
              <a:t>session</a:t>
            </a:r>
            <a:r>
              <a:rPr lang="tr-TR" dirty="0"/>
              <a:t> oluşturulmaktadır. </a:t>
            </a:r>
            <a:endParaRPr lang="tr-TR" dirty="0" smtClean="0"/>
          </a:p>
          <a:p>
            <a:r>
              <a:rPr lang="tr-TR" dirty="0" smtClean="0"/>
              <a:t>İşlem </a:t>
            </a:r>
            <a:r>
              <a:rPr lang="tr-TR" dirty="0"/>
              <a:t>sonrası sayfa yönlendirmesi yapılmaktadır.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742406"/>
            <a:ext cx="6742467" cy="3497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4049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26687" y="420910"/>
            <a:ext cx="9954675" cy="1280890"/>
          </a:xfrm>
        </p:spPr>
        <p:txBody>
          <a:bodyPr/>
          <a:lstStyle/>
          <a:p>
            <a:r>
              <a:rPr lang="tr-TR" dirty="0"/>
              <a:t>Komşu Market – Giriş </a:t>
            </a:r>
            <a:r>
              <a:rPr lang="tr-TR" dirty="0" smtClean="0"/>
              <a:t>Sayfası Kayıt Ol Kısımı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2" y="1193800"/>
            <a:ext cx="8915400" cy="1435100"/>
          </a:xfrm>
        </p:spPr>
        <p:txBody>
          <a:bodyPr/>
          <a:lstStyle/>
          <a:p>
            <a:r>
              <a:rPr lang="tr-TR" dirty="0"/>
              <a:t>Kullanıcı bilgilerinin </a:t>
            </a:r>
            <a:r>
              <a:rPr lang="tr-TR" dirty="0" smtClean="0"/>
              <a:t>girilerek yeni </a:t>
            </a:r>
            <a:r>
              <a:rPr lang="tr-TR" dirty="0"/>
              <a:t>üye </a:t>
            </a:r>
            <a:r>
              <a:rPr lang="tr-TR" dirty="0" smtClean="0"/>
              <a:t>kayıt işlemlerinin yapıldığı sayfadır</a:t>
            </a:r>
            <a:r>
              <a:rPr lang="tr-TR" dirty="0"/>
              <a:t>.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366963"/>
            <a:ext cx="486727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2493963"/>
            <a:ext cx="32575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5813425"/>
            <a:ext cx="485775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95717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38825" y="344710"/>
            <a:ext cx="10043575" cy="1280890"/>
          </a:xfrm>
        </p:spPr>
        <p:txBody>
          <a:bodyPr/>
          <a:lstStyle/>
          <a:p>
            <a:r>
              <a:rPr lang="tr-TR" dirty="0"/>
              <a:t>Komşu Market – Giriş </a:t>
            </a:r>
            <a:r>
              <a:rPr lang="tr-TR" dirty="0" smtClean="0"/>
              <a:t>Sayfası Kayıt Ol Kısımının Kodlanması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87512" y="1574800"/>
            <a:ext cx="8915400" cy="3777622"/>
          </a:xfrm>
        </p:spPr>
        <p:txBody>
          <a:bodyPr/>
          <a:lstStyle/>
          <a:p>
            <a:r>
              <a:rPr lang="tr-TR" dirty="0"/>
              <a:t>Kayıt ol butonu ile yeni kullanıcı bilgileri alınarak ‘</a:t>
            </a:r>
            <a:r>
              <a:rPr lang="tr-TR" dirty="0" err="1"/>
              <a:t>kullanici</a:t>
            </a:r>
            <a:r>
              <a:rPr lang="tr-TR" dirty="0"/>
              <a:t>’ tablosundaki  ilgili yerlere eklenerek üye kayıt işlemi gerçekleştirilmektedir. </a:t>
            </a:r>
            <a:endParaRPr lang="tr-TR" dirty="0" smtClean="0"/>
          </a:p>
          <a:p>
            <a:r>
              <a:rPr lang="tr-TR" dirty="0" smtClean="0"/>
              <a:t>Kayıt esnasında şifre 8 karakter olmak zorunda ayarlamaları </a:t>
            </a:r>
            <a:r>
              <a:rPr lang="tr-TR" dirty="0" err="1" smtClean="0"/>
              <a:t>yapılmkatadır</a:t>
            </a:r>
            <a:endParaRPr lang="tr-TR" dirty="0"/>
          </a:p>
          <a:p>
            <a:r>
              <a:rPr lang="tr-TR" dirty="0"/>
              <a:t>İşlem sonrası sayfa yönlendirmesi yapılmaktadır.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3023667"/>
            <a:ext cx="5792787" cy="3635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8451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05525" y="3955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smtClean="0"/>
              <a:t>Kullanıcı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25612" y="1231900"/>
            <a:ext cx="8915400" cy="3777622"/>
          </a:xfrm>
        </p:spPr>
        <p:txBody>
          <a:bodyPr/>
          <a:lstStyle/>
          <a:p>
            <a:r>
              <a:rPr lang="tr-TR" dirty="0" smtClean="0"/>
              <a:t>Kullanıcı sayfası kullanıcının bilgilerini görüntülediği, güncelleme ve çıkış işlemlerini yaptığı sayfadır.</a:t>
            </a:r>
          </a:p>
          <a:p>
            <a:r>
              <a:rPr lang="tr-TR" dirty="0" smtClean="0"/>
              <a:t>Girilen </a:t>
            </a:r>
            <a:r>
              <a:rPr lang="tr-TR" dirty="0" err="1" smtClean="0"/>
              <a:t>degerlerde</a:t>
            </a:r>
            <a:r>
              <a:rPr lang="tr-TR" dirty="0" smtClean="0"/>
              <a:t> kullanıcı varsa kullanıcı sayfası görüntülenebilmektedir yoksa kayıt ol kısmından kayıt yapılması gerekmektedir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2743199"/>
            <a:ext cx="6719393" cy="381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60585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53125" y="382810"/>
            <a:ext cx="10310275" cy="1280890"/>
          </a:xfrm>
        </p:spPr>
        <p:txBody>
          <a:bodyPr/>
          <a:lstStyle/>
          <a:p>
            <a:r>
              <a:rPr lang="tr-TR" dirty="0"/>
              <a:t>Komşu Market – Kullanıcı </a:t>
            </a:r>
            <a:r>
              <a:rPr lang="tr-TR" dirty="0" smtClean="0"/>
              <a:t>Sayfası Kodlaması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87512" y="1454464"/>
            <a:ext cx="9818688" cy="3777622"/>
          </a:xfrm>
        </p:spPr>
        <p:txBody>
          <a:bodyPr/>
          <a:lstStyle/>
          <a:p>
            <a:r>
              <a:rPr lang="tr-TR" dirty="0"/>
              <a:t>‘</a:t>
            </a:r>
            <a:r>
              <a:rPr lang="tr-TR" dirty="0" err="1"/>
              <a:t>header.php</a:t>
            </a:r>
            <a:r>
              <a:rPr lang="tr-TR" dirty="0"/>
              <a:t>’ sayfası </a:t>
            </a:r>
            <a:r>
              <a:rPr lang="tr-TR" dirty="0" err="1" smtClean="0"/>
              <a:t>kullanici</a:t>
            </a:r>
            <a:r>
              <a:rPr lang="tr-TR" dirty="0" smtClean="0"/>
              <a:t> sayfasına </a:t>
            </a:r>
            <a:r>
              <a:rPr lang="tr-TR" dirty="0"/>
              <a:t>dahil edilerek görüntülenmesi sağlanır.</a:t>
            </a:r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Kullanıcı </a:t>
            </a:r>
            <a:r>
              <a:rPr lang="tr-TR" dirty="0" err="1" smtClean="0"/>
              <a:t>id</a:t>
            </a:r>
            <a:r>
              <a:rPr lang="tr-TR" dirty="0" smtClean="0"/>
              <a:t> </a:t>
            </a:r>
            <a:r>
              <a:rPr lang="tr-TR" dirty="0" err="1" smtClean="0"/>
              <a:t>degerine</a:t>
            </a:r>
            <a:r>
              <a:rPr lang="tr-TR" dirty="0" smtClean="0"/>
              <a:t> göre kullanıcı bilgileri getirilerek ilgili yerlerde kullanılmaktadır.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8" y="1965325"/>
            <a:ext cx="587692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4186666"/>
            <a:ext cx="5330825" cy="2341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9077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67425" y="471710"/>
            <a:ext cx="10602375" cy="1280890"/>
          </a:xfrm>
        </p:spPr>
        <p:txBody>
          <a:bodyPr/>
          <a:lstStyle/>
          <a:p>
            <a:r>
              <a:rPr lang="tr-TR" dirty="0"/>
              <a:t>Komşu Market – Kullanıcı Sayfası Kodlaması Devamı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35112" y="1600200"/>
            <a:ext cx="10098088" cy="3777622"/>
          </a:xfrm>
        </p:spPr>
        <p:txBody>
          <a:bodyPr/>
          <a:lstStyle/>
          <a:p>
            <a:r>
              <a:rPr lang="tr-TR" dirty="0" smtClean="0"/>
              <a:t>Bilgilileri güncelleme </a:t>
            </a:r>
            <a:r>
              <a:rPr lang="tr-TR" dirty="0"/>
              <a:t>işlemi ‘</a:t>
            </a:r>
            <a:r>
              <a:rPr lang="tr-TR" dirty="0" err="1" smtClean="0"/>
              <a:t>kullanicid</a:t>
            </a:r>
            <a:r>
              <a:rPr lang="tr-TR" dirty="0" smtClean="0"/>
              <a:t>’ </a:t>
            </a:r>
            <a:r>
              <a:rPr lang="tr-TR" dirty="0" err="1" smtClean="0"/>
              <a:t>degerine</a:t>
            </a:r>
            <a:r>
              <a:rPr lang="tr-TR" dirty="0" smtClean="0"/>
              <a:t> göre ile gerçekleştirilmektedir.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2097088"/>
            <a:ext cx="43338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45240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945225" y="319310"/>
            <a:ext cx="8911687" cy="1280890"/>
          </a:xfrm>
        </p:spPr>
        <p:txBody>
          <a:bodyPr/>
          <a:lstStyle/>
          <a:p>
            <a:r>
              <a:rPr lang="tr-TR" dirty="0"/>
              <a:t>Komşu Market – Sepet Sayfası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87512" y="1195222"/>
            <a:ext cx="8915400" cy="3777622"/>
          </a:xfrm>
        </p:spPr>
        <p:txBody>
          <a:bodyPr/>
          <a:lstStyle/>
          <a:p>
            <a:r>
              <a:rPr lang="tr-TR" dirty="0" smtClean="0"/>
              <a:t>Kullanıcının </a:t>
            </a:r>
            <a:r>
              <a:rPr lang="tr-TR" dirty="0"/>
              <a:t>satın almak için sepetine eklediği ürünleri, ödemesi gereken </a:t>
            </a:r>
            <a:r>
              <a:rPr lang="tr-TR" dirty="0" err="1"/>
              <a:t>degeri</a:t>
            </a:r>
            <a:r>
              <a:rPr lang="tr-TR" dirty="0"/>
              <a:t> görüntülediği sayfadır.</a:t>
            </a:r>
          </a:p>
          <a:p>
            <a:r>
              <a:rPr lang="tr-TR" dirty="0" smtClean="0"/>
              <a:t>Sepete ekleme işlemi ürün detay sayfasında ‘sepet ekle’ butonu yardımıyla yapılmaktadır.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9" y="2654300"/>
            <a:ext cx="6278890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4144169"/>
            <a:ext cx="34194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7366000" y="2594768"/>
            <a:ext cx="3402012" cy="309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Sepete ekleme işlemi sonrasında sepet isimli ürün ide </a:t>
            </a:r>
            <a:r>
              <a:rPr lang="tr-TR" dirty="0" err="1" smtClean="0"/>
              <a:t>degeri</a:t>
            </a:r>
            <a:r>
              <a:rPr lang="tr-TR" dirty="0" smtClean="0"/>
              <a:t>, adet ve gün süresini tutan </a:t>
            </a:r>
            <a:r>
              <a:rPr lang="tr-TR" dirty="0" err="1" smtClean="0"/>
              <a:t>cookie</a:t>
            </a:r>
            <a:r>
              <a:rPr lang="tr-TR" dirty="0" smtClean="0"/>
              <a:t> oluşturulur.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22709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377025" y="395510"/>
            <a:ext cx="8911687" cy="1280890"/>
          </a:xfrm>
        </p:spPr>
        <p:txBody>
          <a:bodyPr/>
          <a:lstStyle/>
          <a:p>
            <a:r>
              <a:rPr lang="tr-TR" dirty="0"/>
              <a:t>Komşu Market – </a:t>
            </a:r>
            <a:r>
              <a:rPr lang="tr-TR" dirty="0" smtClean="0"/>
              <a:t>Sepet Sayfası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00200" y="1270000"/>
            <a:ext cx="9463088" cy="3777622"/>
          </a:xfrm>
        </p:spPr>
        <p:txBody>
          <a:bodyPr/>
          <a:lstStyle/>
          <a:p>
            <a:r>
              <a:rPr lang="tr-TR" dirty="0" smtClean="0"/>
              <a:t>Sağ üst köşedeki açılır menüden ‘sepetim’ butonu  sayesinde  sayfasına gidilmektedir.</a:t>
            </a:r>
          </a:p>
          <a:p>
            <a:r>
              <a:rPr lang="tr-TR" dirty="0" smtClean="0"/>
              <a:t>Kullanıcını almak istediği ürünleri göstermektedir.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2409855"/>
            <a:ext cx="2028825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739" y="2460655"/>
            <a:ext cx="6443661" cy="4035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405990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4624</TotalTime>
  <Words>3900</Words>
  <Application>Microsoft Office PowerPoint</Application>
  <PresentationFormat>Özel</PresentationFormat>
  <Paragraphs>531</Paragraphs>
  <Slides>108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108</vt:i4>
      </vt:variant>
    </vt:vector>
  </HeadingPairs>
  <TitlesOfParts>
    <vt:vector size="109" baseType="lpstr">
      <vt:lpstr>Duman</vt:lpstr>
      <vt:lpstr>PHP ile E-Ticaret Sitesi ve Admin Paneli</vt:lpstr>
      <vt:lpstr>İçindekiler</vt:lpstr>
      <vt:lpstr>Komşu Market E-Ticaret Sitesi</vt:lpstr>
      <vt:lpstr>eticaret İsimli Veritabanı ve Tabloları</vt:lpstr>
      <vt:lpstr>Abone Tablosu</vt:lpstr>
      <vt:lpstr>Ayarlar Tablosu</vt:lpstr>
      <vt:lpstr>Çokluresim Tablosu</vt:lpstr>
      <vt:lpstr>Hakkımızda Tablosu </vt:lpstr>
      <vt:lpstr>Kategori Tablosu </vt:lpstr>
      <vt:lpstr>Kullanıcı Tablosu</vt:lpstr>
      <vt:lpstr>Siparişler Tablosu</vt:lpstr>
      <vt:lpstr>Slider Tablosu </vt:lpstr>
      <vt:lpstr>Urunler Tablosu </vt:lpstr>
      <vt:lpstr>Yorumlar Tablosu </vt:lpstr>
      <vt:lpstr>Veritabanı Bağlantı Kodları</vt:lpstr>
      <vt:lpstr>Admin paneli sayfa düzeni </vt:lpstr>
      <vt:lpstr>Admin Paneli İşlemleri</vt:lpstr>
      <vt:lpstr>Admin Paneli Tanıtımı</vt:lpstr>
      <vt:lpstr>Admin Paneli Giriş Ekranı (login)</vt:lpstr>
      <vt:lpstr>Admin Panel – Login Sayfası kodlaması</vt:lpstr>
      <vt:lpstr>Admin Paneli- Hakkımızda Sayfası</vt:lpstr>
      <vt:lpstr>Admin Paneli - Hakkımızda Sayfası kodlaması</vt:lpstr>
      <vt:lpstr>Admin Paneli- Hakkımızda Sayfası  devamı</vt:lpstr>
      <vt:lpstr>Admin Paneli - Aboneler Sayfası </vt:lpstr>
      <vt:lpstr>Admin Paneli- Aboneler Sayfası Kodlanması </vt:lpstr>
      <vt:lpstr>Admin Paneli- Slider Sayfası </vt:lpstr>
      <vt:lpstr>Admin Paneli- Slider Sayfası Kodlaması</vt:lpstr>
      <vt:lpstr>Admin Paneli - Slider Sayfası Kodlaması</vt:lpstr>
      <vt:lpstr>Admin Paneli - Slider Sayfası Kodlaması</vt:lpstr>
      <vt:lpstr>Admin Paneli - Slider Sayfası Kodlaması devamı</vt:lpstr>
      <vt:lpstr>Admin Paneli - Yorumlar Sayfası </vt:lpstr>
      <vt:lpstr>Admin Paneli - Yorumlar Sayfası Kodlaması  </vt:lpstr>
      <vt:lpstr>Admin Paneli - Yorumlar Sayfası Kodlaması</vt:lpstr>
      <vt:lpstr>Admin Paneli – Ayarlar Sayfası </vt:lpstr>
      <vt:lpstr>Admin Paneli – Ayarlar Sayfası Kodlaması  </vt:lpstr>
      <vt:lpstr>Admin Paneli – Ayarlar Sayfası Kodlaması  </vt:lpstr>
      <vt:lpstr>Admin Paneli – İletişim Sayfası </vt:lpstr>
      <vt:lpstr>Admin Paneli – İletişim Sayfası Kodlaması</vt:lpstr>
      <vt:lpstr>Admin Paneli – İletişim Sayfası Kodlaması</vt:lpstr>
      <vt:lpstr>Admin Paneli- Kategori Sayfası </vt:lpstr>
      <vt:lpstr>Admin Paneli – Kategori Sayfası kodlaması</vt:lpstr>
      <vt:lpstr>Admin Paneli – Kategori Sayfası kodlaması</vt:lpstr>
      <vt:lpstr>Admin Paneli – Kategori Sayfası kodlaması</vt:lpstr>
      <vt:lpstr>Admin Paneli – Kategori Düzenle Sayfası</vt:lpstr>
      <vt:lpstr>Admin Paneli – Kategori Düzenle Sayfası Kodlaması </vt:lpstr>
      <vt:lpstr>Admin Paneli – Kategori Düzenle Sayfası  kodlaması </vt:lpstr>
      <vt:lpstr>Admin Paneli - Urunler Sayfası </vt:lpstr>
      <vt:lpstr>Admin Paneli - Urunler Sayfası Kodlaması</vt:lpstr>
      <vt:lpstr>Admin Paneli - Urunler Sayfası Kodlaması</vt:lpstr>
      <vt:lpstr>Admin Paneli – Urunler Ekle Sayfası</vt:lpstr>
      <vt:lpstr>Admin Paneli – Urunler Ekle Sayfası Kodlaması</vt:lpstr>
      <vt:lpstr>Admin Paneli – Urunler Duzenle Sayfası</vt:lpstr>
      <vt:lpstr>Admin Paneli – Urunler Duzenle Sayfası Kodlaması</vt:lpstr>
      <vt:lpstr>Admin Paneli – Çoklu Resim Sayfası</vt:lpstr>
      <vt:lpstr>Admin Paneli – Çoklu Resim Sayfası Kodlaması</vt:lpstr>
      <vt:lpstr>Admin Paneli – Uyeler Sayfası</vt:lpstr>
      <vt:lpstr>Admin Paneli – Uyeler Sayfası Kodlaması</vt:lpstr>
      <vt:lpstr>Admin Paneli – Uyeler Sayfası Kodlaması Devamı</vt:lpstr>
      <vt:lpstr>Admin Paneli – Siparişler Sayfası</vt:lpstr>
      <vt:lpstr>Admin Paneli – Siparisler Sayfası Kodlaması</vt:lpstr>
      <vt:lpstr>Admin Paneli – Siparisler Sayfası Kodlaması Devamı</vt:lpstr>
      <vt:lpstr>Admin Paneli – Sipariş Güncelle Sayfası</vt:lpstr>
      <vt:lpstr>Admin Paneli – Çıkış Sayfası</vt:lpstr>
      <vt:lpstr>Komşu Market Sayfa Düzeni</vt:lpstr>
      <vt:lpstr>Komşu Market – Header Sayfası</vt:lpstr>
      <vt:lpstr>Komşu Market – Header Sayfası Kodlanması</vt:lpstr>
      <vt:lpstr>Komşu Market – Header Sayfası Kodlanması Devam</vt:lpstr>
      <vt:lpstr>Komşu Market – Header Sayfası Kodlanması Devam</vt:lpstr>
      <vt:lpstr>Komşu Market – İndex Sayfası</vt:lpstr>
      <vt:lpstr>Komşu Market – İndex Sayfası Kodlanması</vt:lpstr>
      <vt:lpstr>Komşu Market – İndex Sayfası Kodlanması Devamı</vt:lpstr>
      <vt:lpstr>Komşu Market – Urunler Sayfası</vt:lpstr>
      <vt:lpstr>Komşu Market – Urunler Sayfası Devamı</vt:lpstr>
      <vt:lpstr>Komşu Market – Urunler Sayfası Devamı</vt:lpstr>
      <vt:lpstr>Komşu Market – Urunler Sayfası Devamı</vt:lpstr>
      <vt:lpstr>Komşu Market – Urunler Sayfası Kodlanması</vt:lpstr>
      <vt:lpstr>Komşu Market – Urunler Sayfası Kodlanması Devamı</vt:lpstr>
      <vt:lpstr>Komşu Market – Urun Detay Sayfası</vt:lpstr>
      <vt:lpstr>Komşu Market – Urun Detay Sayfası Kodlaması</vt:lpstr>
      <vt:lpstr>Komşu Market – Urun Detay Sayfası Yorumlar Kısmı</vt:lpstr>
      <vt:lpstr>Komşu Market – Urun Detay Sayfası Yorumlar Kısmının Kodlaması</vt:lpstr>
      <vt:lpstr>Komşu Market – Urun Detay Sayfası Yorumlar Kısmının Kodlaması Devamı</vt:lpstr>
      <vt:lpstr>Komşu Market – Urun Detay Sayfası Yorumlar Kısmının Kodlaması Devamı</vt:lpstr>
      <vt:lpstr>Komşu Market – Urun Detay Sayfası Kodlaması</vt:lpstr>
      <vt:lpstr>Komşu Market – Hakkımızda Sayfası </vt:lpstr>
      <vt:lpstr>Komşu Market – Hakkımızda Sayfası Kodlaması</vt:lpstr>
      <vt:lpstr>Komşu Market – Bilgi Sayfası </vt:lpstr>
      <vt:lpstr>Komşu Market – Bilgi Sayfası Kodlanması</vt:lpstr>
      <vt:lpstr>Komşu Market – İletişim Sayfası ve Kodlaması </vt:lpstr>
      <vt:lpstr>Komşu Market – Giriş Sayfası </vt:lpstr>
      <vt:lpstr>Komşu Market – Giriş Sayfası </vt:lpstr>
      <vt:lpstr>Komşu Market – Giriş Sayfası Kodlanması</vt:lpstr>
      <vt:lpstr>Komşu Market – Giriş Sayfası Kayıt Ol Kısımı</vt:lpstr>
      <vt:lpstr>Komşu Market – Giriş Sayfası Kayıt Ol Kısımının Kodlanması</vt:lpstr>
      <vt:lpstr>Komşu Market – Kullanıcı Sayfası</vt:lpstr>
      <vt:lpstr>Komşu Market – Kullanıcı Sayfası Kodlaması </vt:lpstr>
      <vt:lpstr>Komşu Market – Kullanıcı Sayfası Kodlaması Devamı</vt:lpstr>
      <vt:lpstr>Komşu Market – Sepet Sayfası</vt:lpstr>
      <vt:lpstr>Komşu Market – Sepet Sayfası</vt:lpstr>
      <vt:lpstr>Komşu Market – Sepet Sayfası Alışverişi Bitir Kısımı</vt:lpstr>
      <vt:lpstr>Komşu Market – Sepet Sayfası Alışverişi Bitir Kısımı Kodlaması</vt:lpstr>
      <vt:lpstr>Komşu Market – Siparişler Sayfası</vt:lpstr>
      <vt:lpstr>Komşu Market – Siparişler Sayfası Kodlaması </vt:lpstr>
      <vt:lpstr>Komşu Market – Siparişler Sayfası Kodlaması Devamı</vt:lpstr>
      <vt:lpstr>Komşu Market – Sipariş Güncelle Sayfası</vt:lpstr>
      <vt:lpstr>Komşu Market – Sipariş Güncelle Sayfası Kodlaması</vt:lpstr>
      <vt:lpstr>Kaynaklar</vt:lpstr>
      <vt:lpstr>İlginiz için teşekkürler…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PHP'de Özyinelemeli Fonksiyon Yazma</dc:title>
  <dc:creator>İsmail KIRBAŞ</dc:creator>
  <cp:lastModifiedBy>user</cp:lastModifiedBy>
  <cp:revision>291</cp:revision>
  <dcterms:created xsi:type="dcterms:W3CDTF">2020-04-15T07:57:29Z</dcterms:created>
  <dcterms:modified xsi:type="dcterms:W3CDTF">2021-09-07T18:59:29Z</dcterms:modified>
</cp:coreProperties>
</file>